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Halant Medium"/>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4" roundtripDataSignature="AMtx7mgRj7lpyWG9iifi4hgFXxn50CIO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HalantMedium-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HalantMedium-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8c3b94882d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8c3b94882d_3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8c1c75100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scikit learn dimensionality reduction </a:t>
            </a:r>
            <a:endParaRPr/>
          </a:p>
          <a:p>
            <a:pPr indent="0" lvl="0" marL="0" rtl="0" algn="l">
              <a:spcBef>
                <a:spcPts val="0"/>
              </a:spcBef>
              <a:spcAft>
                <a:spcPts val="0"/>
              </a:spcAft>
              <a:buNone/>
            </a:pPr>
            <a:r>
              <a:t/>
            </a:r>
            <a:endParaRPr/>
          </a:p>
        </p:txBody>
      </p:sp>
      <p:sp>
        <p:nvSpPr>
          <p:cNvPr id="177" name="Google Shape;177;g18c1c751000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cde7d74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validate linear regression (5 things to validate)</a:t>
            </a:r>
            <a:endParaRPr/>
          </a:p>
          <a:p>
            <a:pPr indent="-298450" lvl="0" marL="457200" rtl="0" algn="l">
              <a:spcBef>
                <a:spcPts val="0"/>
              </a:spcBef>
              <a:spcAft>
                <a:spcPts val="0"/>
              </a:spcAft>
              <a:buSzPts val="1100"/>
              <a:buChar char="-"/>
            </a:pPr>
            <a:r>
              <a:rPr lang="en-US"/>
              <a:t>libraries have tools to show validity</a:t>
            </a:r>
            <a:endParaRPr/>
          </a:p>
          <a:p>
            <a:pPr indent="-298450" lvl="0" marL="457200" rtl="0" algn="l">
              <a:spcBef>
                <a:spcPts val="0"/>
              </a:spcBef>
              <a:spcAft>
                <a:spcPts val="0"/>
              </a:spcAft>
              <a:buSzPts val="1100"/>
              <a:buChar char="-"/>
            </a:pPr>
            <a:r>
              <a:t/>
            </a:r>
            <a:endParaRPr/>
          </a:p>
        </p:txBody>
      </p:sp>
      <p:sp>
        <p:nvSpPr>
          <p:cNvPr id="202" name="Google Shape;202;g18cde7d747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causation behind variables chosen </a:t>
            </a:r>
            <a:endParaRPr/>
          </a:p>
          <a:p>
            <a:pPr indent="0" lvl="0" marL="0" rtl="0" algn="l">
              <a:spcBef>
                <a:spcPts val="0"/>
              </a:spcBef>
              <a:spcAft>
                <a:spcPts val="0"/>
              </a:spcAft>
              <a:buNone/>
            </a:pPr>
            <a:r>
              <a:rPr lang="en-US"/>
              <a:t>- e.g. how would being physically inactive lead to hospitalizations?</a:t>
            </a:r>
            <a:endParaRPr/>
          </a:p>
          <a:p>
            <a:pPr indent="0" lvl="0" marL="0" rtl="0" algn="l">
              <a:spcBef>
                <a:spcPts val="0"/>
              </a:spcBef>
              <a:spcAft>
                <a:spcPts val="0"/>
              </a:spcAft>
              <a:buNone/>
            </a:pPr>
            <a:r>
              <a:rPr lang="en-US"/>
              <a:t>add a next steps slide</a:t>
            </a:r>
            <a:endParaRPr/>
          </a:p>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8c3b94882d_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terms of actionable steps to take, we believe companies should host more events that encourage mindfulness and self care which relates directly to the mental distress aspect that we found to be relevant</a:t>
            </a:r>
            <a:endParaRPr/>
          </a:p>
          <a:p>
            <a:pPr indent="0" lvl="0" marL="0" rtl="0" algn="l">
              <a:spcBef>
                <a:spcPts val="0"/>
              </a:spcBef>
              <a:spcAft>
                <a:spcPts val="0"/>
              </a:spcAft>
              <a:buNone/>
            </a:pPr>
            <a:r>
              <a:rPr lang="en-US"/>
              <a:t>additionally, we think companies should implement </a:t>
            </a:r>
            <a:r>
              <a:rPr lang="en-US"/>
              <a:t>initiatives</a:t>
            </a:r>
            <a:r>
              <a:rPr lang="en-US"/>
              <a:t> that promote healthy lifestyles through daily exercise and healthy eating that target the variable of physical inactivity </a:t>
            </a:r>
            <a:endParaRPr/>
          </a:p>
          <a:p>
            <a:pPr indent="0" lvl="0" marL="0" rtl="0" algn="l">
              <a:spcBef>
                <a:spcPts val="0"/>
              </a:spcBef>
              <a:spcAft>
                <a:spcPts val="0"/>
              </a:spcAft>
              <a:buNone/>
            </a:pPr>
            <a:r>
              <a:rPr lang="en-US"/>
              <a:t>specifcially, we were looking into initiatives that optum and uhc are currently doing and we really </a:t>
            </a:r>
            <a:r>
              <a:rPr lang="en-US"/>
              <a:t>liked</a:t>
            </a:r>
            <a:r>
              <a:rPr lang="en-US"/>
              <a:t> the united healthcare motion </a:t>
            </a:r>
            <a:r>
              <a:rPr lang="en-US"/>
              <a:t>initiative</a:t>
            </a:r>
            <a:r>
              <a:rPr lang="en-US"/>
              <a:t> which </a:t>
            </a:r>
            <a:r>
              <a:rPr lang="en-US"/>
              <a:t>encourages</a:t>
            </a:r>
            <a:r>
              <a:rPr lang="en-US"/>
              <a:t> its employees to prioritize daily </a:t>
            </a:r>
            <a:r>
              <a:rPr lang="en-US"/>
              <a:t>exercise</a:t>
            </a:r>
            <a:r>
              <a:rPr lang="en-US"/>
              <a:t> and we believe this should be something all companies implement, whether they are healthcare based or not</a:t>
            </a:r>
            <a:endParaRPr/>
          </a:p>
        </p:txBody>
      </p:sp>
      <p:sp>
        <p:nvSpPr>
          <p:cNvPr id="220" name="Google Shape;220;g18c3b94882d_7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8c3b94882d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18c3b94882d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c3b94882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18c3b94882d_3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8c3b94882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8c3b94882d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11" Type="http://schemas.openxmlformats.org/officeDocument/2006/relationships/image" Target="../media/image7.png"/><Relationship Id="rId10" Type="http://schemas.openxmlformats.org/officeDocument/2006/relationships/image" Target="../media/image5.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83" name="Shape 83"/>
        <p:cNvGrpSpPr/>
        <p:nvPr/>
      </p:nvGrpSpPr>
      <p:grpSpPr>
        <a:xfrm>
          <a:off x="0" y="0"/>
          <a:ext cx="0" cy="0"/>
          <a:chOff x="0" y="0"/>
          <a:chExt cx="0" cy="0"/>
        </a:xfrm>
      </p:grpSpPr>
      <p:grpSp>
        <p:nvGrpSpPr>
          <p:cNvPr id="84" name="Google Shape;84;p1"/>
          <p:cNvGrpSpPr/>
          <p:nvPr/>
        </p:nvGrpSpPr>
        <p:grpSpPr>
          <a:xfrm>
            <a:off x="1028700" y="5601111"/>
            <a:ext cx="10723950" cy="2770363"/>
            <a:chOff x="0" y="19050"/>
            <a:chExt cx="14298600" cy="3693818"/>
          </a:xfrm>
        </p:grpSpPr>
        <p:sp>
          <p:nvSpPr>
            <p:cNvPr id="85" name="Google Shape;85;p1"/>
            <p:cNvSpPr txBox="1"/>
            <p:nvPr/>
          </p:nvSpPr>
          <p:spPr>
            <a:xfrm>
              <a:off x="0" y="2727668"/>
              <a:ext cx="12237300" cy="985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4800" u="none" cap="none" strike="noStrike">
                  <a:solidFill>
                    <a:srgbClr val="731F7D"/>
                  </a:solidFill>
                  <a:latin typeface="Halant Medium"/>
                  <a:ea typeface="Halant Medium"/>
                  <a:cs typeface="Halant Medium"/>
                  <a:sym typeface="Halant Medium"/>
                </a:rPr>
                <a:t>Avaneesh, Nithila, Sheetal, Shreya</a:t>
              </a:r>
              <a:endParaRPr/>
            </a:p>
          </p:txBody>
        </p:sp>
        <p:sp>
          <p:nvSpPr>
            <p:cNvPr id="86" name="Google Shape;86;p1"/>
            <p:cNvSpPr txBox="1"/>
            <p:nvPr/>
          </p:nvSpPr>
          <p:spPr>
            <a:xfrm>
              <a:off x="0" y="19050"/>
              <a:ext cx="14298600" cy="2136600"/>
            </a:xfrm>
            <a:prstGeom prst="rect">
              <a:avLst/>
            </a:prstGeom>
            <a:noFill/>
            <a:ln>
              <a:noFill/>
            </a:ln>
          </p:spPr>
          <p:txBody>
            <a:bodyPr anchorCtr="0" anchor="t" bIns="0" lIns="0" spcFirstLastPara="1" rIns="0" wrap="square" tIns="0">
              <a:spAutoFit/>
            </a:bodyPr>
            <a:lstStyle/>
            <a:p>
              <a:pPr indent="0" lvl="0" marL="0" marR="0" rtl="0" algn="l">
                <a:lnSpc>
                  <a:spcPct val="118001"/>
                </a:lnSpc>
                <a:spcBef>
                  <a:spcPts val="0"/>
                </a:spcBef>
                <a:spcAft>
                  <a:spcPts val="0"/>
                </a:spcAft>
                <a:buNone/>
              </a:pPr>
              <a:r>
                <a:rPr i="0" lang="en-US" sz="10410" u="none" cap="none" strike="noStrike">
                  <a:solidFill>
                    <a:srgbClr val="000000"/>
                  </a:solidFill>
                  <a:latin typeface="Times New Roman"/>
                  <a:ea typeface="Times New Roman"/>
                  <a:cs typeface="Times New Roman"/>
                  <a:sym typeface="Times New Roman"/>
                </a:rPr>
                <a:t>BADM Buddies</a:t>
              </a:r>
              <a:endParaRPr>
                <a:latin typeface="Times New Roman"/>
                <a:ea typeface="Times New Roman"/>
                <a:cs typeface="Times New Roman"/>
                <a:sym typeface="Times New Roman"/>
              </a:endParaRPr>
            </a:p>
          </p:txBody>
        </p:sp>
      </p:grpSp>
      <p:pic>
        <p:nvPicPr>
          <p:cNvPr id="87" name="Google Shape;87;p1"/>
          <p:cNvPicPr preferRelativeResize="0"/>
          <p:nvPr/>
        </p:nvPicPr>
        <p:blipFill rotWithShape="1">
          <a:blip r:embed="rId3">
            <a:alphaModFix/>
          </a:blip>
          <a:srcRect b="0" l="0" r="0" t="0"/>
          <a:stretch/>
        </p:blipFill>
        <p:spPr>
          <a:xfrm rot="-5624184">
            <a:off x="9190413" y="-1204481"/>
            <a:ext cx="9054625" cy="8058616"/>
          </a:xfrm>
          <a:prstGeom prst="rect">
            <a:avLst/>
          </a:prstGeom>
          <a:noFill/>
          <a:ln>
            <a:noFill/>
          </a:ln>
        </p:spPr>
      </p:pic>
      <p:pic>
        <p:nvPicPr>
          <p:cNvPr id="88" name="Google Shape;88;p1"/>
          <p:cNvPicPr preferRelativeResize="0"/>
          <p:nvPr/>
        </p:nvPicPr>
        <p:blipFill rotWithShape="1">
          <a:blip r:embed="rId4">
            <a:alphaModFix/>
          </a:blip>
          <a:srcRect b="0" l="0" r="0" t="0"/>
          <a:stretch/>
        </p:blipFill>
        <p:spPr>
          <a:xfrm rot="-5017281">
            <a:off x="7304671" y="971407"/>
            <a:ext cx="1811240" cy="1716150"/>
          </a:xfrm>
          <a:prstGeom prst="rect">
            <a:avLst/>
          </a:prstGeom>
          <a:noFill/>
          <a:ln>
            <a:noFill/>
          </a:ln>
        </p:spPr>
      </p:pic>
      <p:pic>
        <p:nvPicPr>
          <p:cNvPr id="89" name="Google Shape;89;p1"/>
          <p:cNvPicPr preferRelativeResize="0"/>
          <p:nvPr/>
        </p:nvPicPr>
        <p:blipFill rotWithShape="1">
          <a:blip r:embed="rId5">
            <a:alphaModFix/>
          </a:blip>
          <a:srcRect b="0" l="0" r="0" t="0"/>
          <a:stretch/>
        </p:blipFill>
        <p:spPr>
          <a:xfrm rot="-10567437">
            <a:off x="16126494" y="6825098"/>
            <a:ext cx="3789612" cy="3623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72" name="Shape 172"/>
        <p:cNvGrpSpPr/>
        <p:nvPr/>
      </p:nvGrpSpPr>
      <p:grpSpPr>
        <a:xfrm>
          <a:off x="0" y="0"/>
          <a:ext cx="0" cy="0"/>
          <a:chOff x="0" y="0"/>
          <a:chExt cx="0" cy="0"/>
        </a:xfrm>
      </p:grpSpPr>
      <p:pic>
        <p:nvPicPr>
          <p:cNvPr id="173" name="Google Shape;173;g18c3b94882d_3_42"/>
          <p:cNvPicPr preferRelativeResize="0"/>
          <p:nvPr/>
        </p:nvPicPr>
        <p:blipFill>
          <a:blip r:embed="rId3">
            <a:alphaModFix/>
          </a:blip>
          <a:stretch>
            <a:fillRect/>
          </a:stretch>
        </p:blipFill>
        <p:spPr>
          <a:xfrm>
            <a:off x="0" y="0"/>
            <a:ext cx="8881050" cy="10287000"/>
          </a:xfrm>
          <a:prstGeom prst="rect">
            <a:avLst/>
          </a:prstGeom>
          <a:noFill/>
          <a:ln>
            <a:noFill/>
          </a:ln>
        </p:spPr>
      </p:pic>
      <p:pic>
        <p:nvPicPr>
          <p:cNvPr id="174" name="Google Shape;174;g18c3b94882d_3_42"/>
          <p:cNvPicPr preferRelativeResize="0"/>
          <p:nvPr/>
        </p:nvPicPr>
        <p:blipFill>
          <a:blip r:embed="rId4">
            <a:alphaModFix/>
          </a:blip>
          <a:stretch>
            <a:fillRect/>
          </a:stretch>
        </p:blipFill>
        <p:spPr>
          <a:xfrm>
            <a:off x="9225025" y="0"/>
            <a:ext cx="9062973" cy="102869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78" name="Shape 178"/>
        <p:cNvGrpSpPr/>
        <p:nvPr/>
      </p:nvGrpSpPr>
      <p:grpSpPr>
        <a:xfrm>
          <a:off x="0" y="0"/>
          <a:ext cx="0" cy="0"/>
          <a:chOff x="0" y="0"/>
          <a:chExt cx="0" cy="0"/>
        </a:xfrm>
      </p:grpSpPr>
      <p:pic>
        <p:nvPicPr>
          <p:cNvPr id="179" name="Google Shape;179;g18c1c751000_1_4"/>
          <p:cNvPicPr preferRelativeResize="0"/>
          <p:nvPr/>
        </p:nvPicPr>
        <p:blipFill rotWithShape="1">
          <a:blip r:embed="rId3">
            <a:alphaModFix/>
          </a:blip>
          <a:srcRect b="78013" l="45175" r="43373" t="0"/>
          <a:stretch/>
        </p:blipFill>
        <p:spPr>
          <a:xfrm>
            <a:off x="4237200" y="819800"/>
            <a:ext cx="3813499" cy="8480952"/>
          </a:xfrm>
          <a:prstGeom prst="rect">
            <a:avLst/>
          </a:prstGeom>
          <a:noFill/>
          <a:ln>
            <a:noFill/>
          </a:ln>
        </p:spPr>
      </p:pic>
      <p:pic>
        <p:nvPicPr>
          <p:cNvPr id="180" name="Google Shape;180;g18c1c751000_1_4"/>
          <p:cNvPicPr preferRelativeResize="0"/>
          <p:nvPr/>
        </p:nvPicPr>
        <p:blipFill rotWithShape="1">
          <a:blip r:embed="rId4">
            <a:alphaModFix/>
          </a:blip>
          <a:srcRect b="92490" l="47991" r="44169" t="-424"/>
          <a:stretch/>
        </p:blipFill>
        <p:spPr>
          <a:xfrm>
            <a:off x="12657400" y="2922050"/>
            <a:ext cx="4048876" cy="4651501"/>
          </a:xfrm>
          <a:prstGeom prst="rect">
            <a:avLst/>
          </a:prstGeom>
          <a:noFill/>
          <a:ln>
            <a:noFill/>
          </a:ln>
        </p:spPr>
      </p:pic>
      <p:sp>
        <p:nvSpPr>
          <p:cNvPr id="181" name="Google Shape;181;g18c1c751000_1_4"/>
          <p:cNvSpPr txBox="1"/>
          <p:nvPr/>
        </p:nvSpPr>
        <p:spPr>
          <a:xfrm>
            <a:off x="1231900" y="4133400"/>
            <a:ext cx="3713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Physical inactivity % physically inactive</a:t>
            </a:r>
            <a:endParaRPr sz="2400">
              <a:latin typeface="Times New Roman"/>
              <a:ea typeface="Times New Roman"/>
              <a:cs typeface="Times New Roman"/>
              <a:sym typeface="Times New Roman"/>
            </a:endParaRPr>
          </a:p>
        </p:txBody>
      </p:sp>
      <p:sp>
        <p:nvSpPr>
          <p:cNvPr id="182" name="Google Shape;182;g18c1c751000_1_4"/>
          <p:cNvSpPr txBox="1"/>
          <p:nvPr/>
        </p:nvSpPr>
        <p:spPr>
          <a:xfrm>
            <a:off x="1624450" y="5961450"/>
            <a:ext cx="668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Insufficient sleep</a:t>
            </a:r>
            <a:endParaRPr sz="2400">
              <a:latin typeface="Times New Roman"/>
              <a:ea typeface="Times New Roman"/>
              <a:cs typeface="Times New Roman"/>
              <a:sym typeface="Times New Roman"/>
            </a:endParaRPr>
          </a:p>
        </p:txBody>
      </p:sp>
      <p:sp>
        <p:nvSpPr>
          <p:cNvPr id="183" name="Google Shape;183;g18c1c751000_1_4"/>
          <p:cNvSpPr txBox="1"/>
          <p:nvPr/>
        </p:nvSpPr>
        <p:spPr>
          <a:xfrm>
            <a:off x="2375825" y="8018850"/>
            <a:ext cx="6685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 smokers</a:t>
            </a:r>
            <a:endParaRPr sz="2400">
              <a:latin typeface="Times New Roman"/>
              <a:ea typeface="Times New Roman"/>
              <a:cs typeface="Times New Roman"/>
              <a:sym typeface="Times New Roman"/>
            </a:endParaRPr>
          </a:p>
        </p:txBody>
      </p:sp>
      <p:sp>
        <p:nvSpPr>
          <p:cNvPr id="184" name="Google Shape;184;g18c1c751000_1_4"/>
          <p:cNvSpPr txBox="1"/>
          <p:nvPr/>
        </p:nvSpPr>
        <p:spPr>
          <a:xfrm>
            <a:off x="9518525" y="4860175"/>
            <a:ext cx="32151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Poor or fair health % fair or poor health</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5" name="Google Shape;185;g18c1c751000_1_4"/>
          <p:cNvSpPr txBox="1"/>
          <p:nvPr/>
        </p:nvSpPr>
        <p:spPr>
          <a:xfrm>
            <a:off x="9301325" y="5950650"/>
            <a:ext cx="31014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solidFill>
                  <a:schemeClr val="dk1"/>
                </a:solidFill>
                <a:latin typeface="Times New Roman"/>
                <a:ea typeface="Times New Roman"/>
                <a:cs typeface="Times New Roman"/>
                <a:sym typeface="Times New Roman"/>
              </a:rPr>
              <a:t>Diabetes prevalence % adults with diabetes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6" name="Google Shape;186;g18c1c751000_1_4"/>
          <p:cNvSpPr txBox="1"/>
          <p:nvPr/>
        </p:nvSpPr>
        <p:spPr>
          <a:xfrm>
            <a:off x="8908925" y="6950475"/>
            <a:ext cx="3813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Times New Roman"/>
                <a:ea typeface="Times New Roman"/>
                <a:cs typeface="Times New Roman"/>
                <a:sym typeface="Times New Roman"/>
              </a:rPr>
              <a:t>% Frequent mental distress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87" name="Google Shape;187;g18c1c751000_1_4"/>
          <p:cNvSpPr txBox="1"/>
          <p:nvPr/>
        </p:nvSpPr>
        <p:spPr>
          <a:xfrm>
            <a:off x="5732050" y="40564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88" name="Google Shape;188;g18c1c751000_1_4"/>
          <p:cNvSpPr txBox="1"/>
          <p:nvPr/>
        </p:nvSpPr>
        <p:spPr>
          <a:xfrm>
            <a:off x="5732050" y="59614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89" name="Google Shape;189;g18c1c751000_1_4"/>
          <p:cNvSpPr txBox="1"/>
          <p:nvPr/>
        </p:nvSpPr>
        <p:spPr>
          <a:xfrm>
            <a:off x="5732050" y="80188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90" name="Google Shape;190;g18c1c751000_1_4"/>
          <p:cNvSpPr txBox="1"/>
          <p:nvPr/>
        </p:nvSpPr>
        <p:spPr>
          <a:xfrm>
            <a:off x="14269938" y="49707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0.49</a:t>
            </a:r>
            <a:endParaRPr b="1" sz="2400">
              <a:solidFill>
                <a:schemeClr val="lt1"/>
              </a:solidFill>
              <a:latin typeface="Calibri"/>
              <a:ea typeface="Calibri"/>
              <a:cs typeface="Calibri"/>
              <a:sym typeface="Calibri"/>
            </a:endParaRPr>
          </a:p>
        </p:txBody>
      </p:sp>
      <p:sp>
        <p:nvSpPr>
          <p:cNvPr id="191" name="Google Shape;191;g18c1c751000_1_4"/>
          <p:cNvSpPr txBox="1"/>
          <p:nvPr/>
        </p:nvSpPr>
        <p:spPr>
          <a:xfrm>
            <a:off x="14269938" y="58851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0.47</a:t>
            </a:r>
            <a:endParaRPr b="1" sz="2400">
              <a:solidFill>
                <a:schemeClr val="lt1"/>
              </a:solidFill>
              <a:latin typeface="Calibri"/>
              <a:ea typeface="Calibri"/>
              <a:cs typeface="Calibri"/>
              <a:sym typeface="Calibri"/>
            </a:endParaRPr>
          </a:p>
        </p:txBody>
      </p:sp>
      <p:sp>
        <p:nvSpPr>
          <p:cNvPr id="192" name="Google Shape;192;g18c1c751000_1_4"/>
          <p:cNvSpPr txBox="1"/>
          <p:nvPr/>
        </p:nvSpPr>
        <p:spPr>
          <a:xfrm>
            <a:off x="14269938" y="6723350"/>
            <a:ext cx="82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0.47</a:t>
            </a:r>
            <a:endParaRPr b="1" sz="2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96" name="Shape 196"/>
        <p:cNvGrpSpPr/>
        <p:nvPr/>
      </p:nvGrpSpPr>
      <p:grpSpPr>
        <a:xfrm>
          <a:off x="0" y="0"/>
          <a:ext cx="0" cy="0"/>
          <a:chOff x="0" y="0"/>
          <a:chExt cx="0" cy="0"/>
        </a:xfrm>
      </p:grpSpPr>
      <p:sp>
        <p:nvSpPr>
          <p:cNvPr id="197" name="Google Shape;197;p7"/>
          <p:cNvSpPr txBox="1"/>
          <p:nvPr/>
        </p:nvSpPr>
        <p:spPr>
          <a:xfrm>
            <a:off x="4227591" y="3078480"/>
            <a:ext cx="12448800" cy="4155900"/>
          </a:xfrm>
          <a:prstGeom prst="rect">
            <a:avLst/>
          </a:prstGeom>
          <a:noFill/>
          <a:ln>
            <a:noFill/>
          </a:ln>
        </p:spPr>
        <p:txBody>
          <a:bodyPr anchorCtr="0" anchor="t" bIns="0" lIns="0" spcFirstLastPara="1" rIns="0" wrap="square" tIns="0">
            <a:spAutoFit/>
          </a:bodyPr>
          <a:lstStyle/>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Decided to use a linear regression model as we wanted to use the given factors to predict the value of the preventable hospitalization rate</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Split the data frame into two using social and medical factors</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Used sklearn MinMaxScaler() to normalize variables </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Performed two linear regressions on both medical and social data </a:t>
            </a:r>
            <a:endParaRPr sz="3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Performance metrics:</a:t>
            </a:r>
            <a:endParaRPr sz="3000">
              <a:solidFill>
                <a:schemeClr val="dk1"/>
              </a:solidFill>
              <a:latin typeface="Times New Roman"/>
              <a:ea typeface="Times New Roman"/>
              <a:cs typeface="Times New Roman"/>
              <a:sym typeface="Times New Roman"/>
            </a:endParaRPr>
          </a:p>
          <a:p>
            <a:pPr indent="-419100" lvl="1" marL="9144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Mean Squared Error Medical Model: 0.0185956</a:t>
            </a:r>
            <a:endParaRPr sz="3000">
              <a:solidFill>
                <a:schemeClr val="dk1"/>
              </a:solidFill>
              <a:latin typeface="Times New Roman"/>
              <a:ea typeface="Times New Roman"/>
              <a:cs typeface="Times New Roman"/>
              <a:sym typeface="Times New Roman"/>
            </a:endParaRPr>
          </a:p>
          <a:p>
            <a:pPr indent="-419100" lvl="1" marL="9144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Mean Squared Error Social Model:  0.0169153</a:t>
            </a:r>
            <a:endParaRPr sz="2799">
              <a:latin typeface="Times New Roman"/>
              <a:ea typeface="Times New Roman"/>
              <a:cs typeface="Times New Roman"/>
              <a:sym typeface="Times New Roman"/>
            </a:endParaRPr>
          </a:p>
        </p:txBody>
      </p:sp>
      <p:sp>
        <p:nvSpPr>
          <p:cNvPr id="198" name="Google Shape;198;p7"/>
          <p:cNvSpPr txBox="1"/>
          <p:nvPr/>
        </p:nvSpPr>
        <p:spPr>
          <a:xfrm>
            <a:off x="4227591" y="718216"/>
            <a:ext cx="107628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8000" u="none" cap="none" strike="noStrike">
                <a:solidFill>
                  <a:srgbClr val="000000"/>
                </a:solidFill>
                <a:latin typeface="Times New Roman"/>
                <a:ea typeface="Times New Roman"/>
                <a:cs typeface="Times New Roman"/>
                <a:sym typeface="Times New Roman"/>
              </a:rPr>
              <a:t>Data Modeling</a:t>
            </a:r>
            <a:endParaRPr>
              <a:latin typeface="Times New Roman"/>
              <a:ea typeface="Times New Roman"/>
              <a:cs typeface="Times New Roman"/>
              <a:sym typeface="Times New Roman"/>
            </a:endParaRPr>
          </a:p>
        </p:txBody>
      </p:sp>
      <p:pic>
        <p:nvPicPr>
          <p:cNvPr id="199" name="Google Shape;199;p7"/>
          <p:cNvPicPr preferRelativeResize="0"/>
          <p:nvPr/>
        </p:nvPicPr>
        <p:blipFill rotWithShape="1">
          <a:blip r:embed="rId3">
            <a:alphaModFix/>
          </a:blip>
          <a:srcRect b="222" l="38079" r="38076" t="25582"/>
          <a:stretch/>
        </p:blipFill>
        <p:spPr>
          <a:xfrm>
            <a:off x="0" y="-521450"/>
            <a:ext cx="3365953" cy="115237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203" name="Shape 203"/>
        <p:cNvGrpSpPr/>
        <p:nvPr/>
      </p:nvGrpSpPr>
      <p:grpSpPr>
        <a:xfrm>
          <a:off x="0" y="0"/>
          <a:ext cx="0" cy="0"/>
          <a:chOff x="0" y="0"/>
          <a:chExt cx="0" cy="0"/>
        </a:xfrm>
      </p:grpSpPr>
      <p:sp>
        <p:nvSpPr>
          <p:cNvPr id="204" name="Google Shape;204;g18cde7d747b_0_0"/>
          <p:cNvSpPr txBox="1"/>
          <p:nvPr/>
        </p:nvSpPr>
        <p:spPr>
          <a:xfrm>
            <a:off x="4227600" y="3078462"/>
            <a:ext cx="12561900" cy="3117000"/>
          </a:xfrm>
          <a:prstGeom prst="rect">
            <a:avLst/>
          </a:prstGeom>
          <a:noFill/>
          <a:ln>
            <a:noFill/>
          </a:ln>
        </p:spPr>
        <p:txBody>
          <a:bodyPr anchorCtr="0" anchor="t" bIns="0" lIns="0" spcFirstLastPara="1" rIns="0" wrap="square" tIns="0">
            <a:spAutoFit/>
          </a:bodyPr>
          <a:lstStyle/>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Linearity between independent and dependent variables</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Mean of Residuals should be close to 0</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Homoscedasticity </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Normality</a:t>
            </a:r>
            <a:r>
              <a:rPr lang="en-US" sz="3000">
                <a:solidFill>
                  <a:schemeClr val="dk1"/>
                </a:solidFill>
                <a:latin typeface="Times New Roman"/>
                <a:ea typeface="Times New Roman"/>
                <a:cs typeface="Times New Roman"/>
                <a:sym typeface="Times New Roman"/>
              </a:rPr>
              <a:t> of error terms</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No autocorrelation of residuals</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AutoNum type="arabicPeriod"/>
            </a:pPr>
            <a:r>
              <a:rPr lang="en-US" sz="3000">
                <a:solidFill>
                  <a:schemeClr val="dk1"/>
                </a:solidFill>
                <a:latin typeface="Times New Roman"/>
                <a:ea typeface="Times New Roman"/>
                <a:cs typeface="Times New Roman"/>
                <a:sym typeface="Times New Roman"/>
              </a:rPr>
              <a:t>No perfect multicollinearity </a:t>
            </a:r>
            <a:endParaRPr sz="3000">
              <a:solidFill>
                <a:schemeClr val="dk1"/>
              </a:solidFill>
              <a:latin typeface="Times New Roman"/>
              <a:ea typeface="Times New Roman"/>
              <a:cs typeface="Times New Roman"/>
              <a:sym typeface="Times New Roman"/>
            </a:endParaRPr>
          </a:p>
        </p:txBody>
      </p:sp>
      <p:sp>
        <p:nvSpPr>
          <p:cNvPr id="205" name="Google Shape;205;g18cde7d747b_0_0"/>
          <p:cNvSpPr txBox="1"/>
          <p:nvPr/>
        </p:nvSpPr>
        <p:spPr>
          <a:xfrm>
            <a:off x="3757350" y="718225"/>
            <a:ext cx="14003100" cy="1123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300">
                <a:latin typeface="Times New Roman"/>
                <a:ea typeface="Times New Roman"/>
                <a:cs typeface="Times New Roman"/>
                <a:sym typeface="Times New Roman"/>
              </a:rPr>
              <a:t>Assumptions for Linear Regression </a:t>
            </a:r>
            <a:endParaRPr sz="700">
              <a:latin typeface="Times New Roman"/>
              <a:ea typeface="Times New Roman"/>
              <a:cs typeface="Times New Roman"/>
              <a:sym typeface="Times New Roman"/>
            </a:endParaRPr>
          </a:p>
        </p:txBody>
      </p:sp>
      <p:pic>
        <p:nvPicPr>
          <p:cNvPr id="206" name="Google Shape;206;g18cde7d747b_0_0"/>
          <p:cNvPicPr preferRelativeResize="0"/>
          <p:nvPr/>
        </p:nvPicPr>
        <p:blipFill rotWithShape="1">
          <a:blip r:embed="rId3">
            <a:alphaModFix/>
          </a:blip>
          <a:srcRect b="222" l="38079" r="38076" t="25582"/>
          <a:stretch/>
        </p:blipFill>
        <p:spPr>
          <a:xfrm>
            <a:off x="0" y="-521450"/>
            <a:ext cx="3365953" cy="11523778"/>
          </a:xfrm>
          <a:prstGeom prst="rect">
            <a:avLst/>
          </a:prstGeom>
          <a:noFill/>
          <a:ln>
            <a:noFill/>
          </a:ln>
        </p:spPr>
      </p:pic>
      <p:pic>
        <p:nvPicPr>
          <p:cNvPr id="207" name="Google Shape;207;g18cde7d747b_0_0"/>
          <p:cNvPicPr preferRelativeResize="0"/>
          <p:nvPr/>
        </p:nvPicPr>
        <p:blipFill>
          <a:blip r:embed="rId4">
            <a:alphaModFix/>
          </a:blip>
          <a:stretch>
            <a:fillRect/>
          </a:stretch>
        </p:blipFill>
        <p:spPr>
          <a:xfrm>
            <a:off x="4302700" y="6519825"/>
            <a:ext cx="5064450" cy="3117000"/>
          </a:xfrm>
          <a:prstGeom prst="rect">
            <a:avLst/>
          </a:prstGeom>
          <a:noFill/>
          <a:ln>
            <a:noFill/>
          </a:ln>
        </p:spPr>
      </p:pic>
      <p:pic>
        <p:nvPicPr>
          <p:cNvPr id="208" name="Google Shape;208;g18cde7d747b_0_0"/>
          <p:cNvPicPr preferRelativeResize="0"/>
          <p:nvPr/>
        </p:nvPicPr>
        <p:blipFill>
          <a:blip r:embed="rId5">
            <a:alphaModFix/>
          </a:blip>
          <a:stretch>
            <a:fillRect/>
          </a:stretch>
        </p:blipFill>
        <p:spPr>
          <a:xfrm>
            <a:off x="9509978" y="6519825"/>
            <a:ext cx="5271921" cy="311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212" name="Shape 212"/>
        <p:cNvGrpSpPr/>
        <p:nvPr/>
      </p:nvGrpSpPr>
      <p:grpSpPr>
        <a:xfrm>
          <a:off x="0" y="0"/>
          <a:ext cx="0" cy="0"/>
          <a:chOff x="0" y="0"/>
          <a:chExt cx="0" cy="0"/>
        </a:xfrm>
      </p:grpSpPr>
      <p:sp>
        <p:nvSpPr>
          <p:cNvPr id="213" name="Google Shape;213;p9"/>
          <p:cNvSpPr txBox="1"/>
          <p:nvPr/>
        </p:nvSpPr>
        <p:spPr>
          <a:xfrm>
            <a:off x="4301966" y="783241"/>
            <a:ext cx="107628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latin typeface="Times New Roman"/>
                <a:ea typeface="Times New Roman"/>
                <a:cs typeface="Times New Roman"/>
                <a:sym typeface="Times New Roman"/>
              </a:rPr>
              <a:t>Results &amp; Solution</a:t>
            </a:r>
            <a:endParaRPr>
              <a:latin typeface="Times New Roman"/>
              <a:ea typeface="Times New Roman"/>
              <a:cs typeface="Times New Roman"/>
              <a:sym typeface="Times New Roman"/>
            </a:endParaRPr>
          </a:p>
        </p:txBody>
      </p:sp>
      <p:pic>
        <p:nvPicPr>
          <p:cNvPr id="214" name="Google Shape;214;p9"/>
          <p:cNvPicPr preferRelativeResize="0"/>
          <p:nvPr/>
        </p:nvPicPr>
        <p:blipFill rotWithShape="1">
          <a:blip r:embed="rId3">
            <a:alphaModFix/>
          </a:blip>
          <a:srcRect b="222" l="38079" r="38076" t="25582"/>
          <a:stretch/>
        </p:blipFill>
        <p:spPr>
          <a:xfrm>
            <a:off x="0" y="-521450"/>
            <a:ext cx="3365953" cy="11523778"/>
          </a:xfrm>
          <a:prstGeom prst="rect">
            <a:avLst/>
          </a:prstGeom>
          <a:noFill/>
          <a:ln>
            <a:noFill/>
          </a:ln>
        </p:spPr>
      </p:pic>
      <p:sp>
        <p:nvSpPr>
          <p:cNvPr id="215" name="Google Shape;215;p9"/>
          <p:cNvSpPr txBox="1"/>
          <p:nvPr/>
        </p:nvSpPr>
        <p:spPr>
          <a:xfrm>
            <a:off x="3874200" y="2621275"/>
            <a:ext cx="6412800" cy="6894000"/>
          </a:xfrm>
          <a:prstGeom prst="rect">
            <a:avLst/>
          </a:prstGeom>
          <a:noFill/>
          <a:ln>
            <a:noFill/>
          </a:ln>
        </p:spPr>
        <p:txBody>
          <a:bodyPr anchorCtr="0" anchor="t" bIns="0" lIns="0" spcFirstLastPara="1" rIns="0" wrap="square" tIns="0">
            <a:spAutoFit/>
          </a:bodyPr>
          <a:lstStyle/>
          <a:p>
            <a:pPr indent="-406336" lvl="0" marL="457200" marR="0" rtl="0" algn="l">
              <a:lnSpc>
                <a:spcPct val="150017"/>
              </a:lnSpc>
              <a:spcBef>
                <a:spcPts val="0"/>
              </a:spcBef>
              <a:spcAft>
                <a:spcPts val="0"/>
              </a:spcAft>
              <a:buClr>
                <a:srgbClr val="000000"/>
              </a:buClr>
              <a:buSzPts val="2799"/>
              <a:buFont typeface="Times New Roman"/>
              <a:buChar char="●"/>
            </a:pPr>
            <a:r>
              <a:rPr lang="en-US" sz="2799">
                <a:latin typeface="Times New Roman"/>
                <a:ea typeface="Times New Roman"/>
                <a:cs typeface="Times New Roman"/>
                <a:sym typeface="Times New Roman"/>
              </a:rPr>
              <a:t>From the given data we can start to see a few trends:</a:t>
            </a:r>
            <a:endParaRPr sz="2799">
              <a:latin typeface="Times New Roman"/>
              <a:ea typeface="Times New Roman"/>
              <a:cs typeface="Times New Roman"/>
              <a:sym typeface="Times New Roman"/>
            </a:endParaRPr>
          </a:p>
          <a:p>
            <a:pPr indent="-406336" lvl="1" marL="9144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Social Problems</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Physically Inactive </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Insufficient Sleep </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Smoking </a:t>
            </a:r>
            <a:endParaRPr sz="2799">
              <a:latin typeface="Times New Roman"/>
              <a:ea typeface="Times New Roman"/>
              <a:cs typeface="Times New Roman"/>
              <a:sym typeface="Times New Roman"/>
            </a:endParaRPr>
          </a:p>
          <a:p>
            <a:pPr indent="-406336" lvl="1" marL="9144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Medical Problems </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Poor Health % </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Diabetes %</a:t>
            </a:r>
            <a:endParaRPr sz="2799">
              <a:latin typeface="Times New Roman"/>
              <a:ea typeface="Times New Roman"/>
              <a:cs typeface="Times New Roman"/>
              <a:sym typeface="Times New Roman"/>
            </a:endParaRPr>
          </a:p>
          <a:p>
            <a:pPr indent="-406336" lvl="2" marL="13716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Mental Distress %</a:t>
            </a:r>
            <a:endParaRPr sz="2799">
              <a:latin typeface="Times New Roman"/>
              <a:ea typeface="Times New Roman"/>
              <a:cs typeface="Times New Roman"/>
              <a:sym typeface="Times New Roman"/>
            </a:endParaRPr>
          </a:p>
          <a:p>
            <a:pPr indent="0" lvl="0" marL="914400" marR="0" rtl="0" algn="l">
              <a:lnSpc>
                <a:spcPct val="150017"/>
              </a:lnSpc>
              <a:spcBef>
                <a:spcPts val="0"/>
              </a:spcBef>
              <a:spcAft>
                <a:spcPts val="0"/>
              </a:spcAft>
              <a:buNone/>
            </a:pPr>
            <a:r>
              <a:t/>
            </a:r>
            <a:endParaRPr sz="2799">
              <a:latin typeface="Times New Roman"/>
              <a:ea typeface="Times New Roman"/>
              <a:cs typeface="Times New Roman"/>
              <a:sym typeface="Times New Roman"/>
            </a:endParaRPr>
          </a:p>
        </p:txBody>
      </p:sp>
      <p:cxnSp>
        <p:nvCxnSpPr>
          <p:cNvPr id="216" name="Google Shape;216;p9"/>
          <p:cNvCxnSpPr/>
          <p:nvPr/>
        </p:nvCxnSpPr>
        <p:spPr>
          <a:xfrm>
            <a:off x="10287000" y="2369125"/>
            <a:ext cx="20700" cy="73983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9"/>
          <p:cNvSpPr txBox="1"/>
          <p:nvPr/>
        </p:nvSpPr>
        <p:spPr>
          <a:xfrm>
            <a:off x="10795250" y="2621268"/>
            <a:ext cx="6412800" cy="6247800"/>
          </a:xfrm>
          <a:prstGeom prst="rect">
            <a:avLst/>
          </a:prstGeom>
          <a:noFill/>
          <a:ln>
            <a:noFill/>
          </a:ln>
        </p:spPr>
        <p:txBody>
          <a:bodyPr anchorCtr="0" anchor="t" bIns="0" lIns="0" spcFirstLastPara="1" rIns="0" wrap="square" tIns="0">
            <a:spAutoFit/>
          </a:bodyPr>
          <a:lstStyle/>
          <a:p>
            <a:pPr indent="-406336" lvl="0" marL="457200" marR="0" rtl="0" algn="l">
              <a:lnSpc>
                <a:spcPct val="150017"/>
              </a:lnSpc>
              <a:spcBef>
                <a:spcPts val="0"/>
              </a:spcBef>
              <a:spcAft>
                <a:spcPts val="0"/>
              </a:spcAft>
              <a:buClr>
                <a:srgbClr val="000000"/>
              </a:buClr>
              <a:buSzPts val="2799"/>
              <a:buFont typeface="Times New Roman"/>
              <a:buChar char="●"/>
            </a:pPr>
            <a:r>
              <a:rPr lang="en-US" sz="2799">
                <a:latin typeface="Times New Roman"/>
                <a:ea typeface="Times New Roman"/>
                <a:cs typeface="Times New Roman"/>
                <a:sym typeface="Times New Roman"/>
              </a:rPr>
              <a:t>Some Solutions to reduce </a:t>
            </a:r>
            <a:r>
              <a:rPr lang="en-US" sz="2799">
                <a:solidFill>
                  <a:schemeClr val="dk1"/>
                </a:solidFill>
                <a:latin typeface="Times New Roman"/>
                <a:ea typeface="Times New Roman"/>
                <a:cs typeface="Times New Roman"/>
                <a:sym typeface="Times New Roman"/>
              </a:rPr>
              <a:t>preventable hospital stays</a:t>
            </a:r>
            <a:r>
              <a:rPr lang="en-US" sz="2799">
                <a:latin typeface="Times New Roman"/>
                <a:ea typeface="Times New Roman"/>
                <a:cs typeface="Times New Roman"/>
                <a:sym typeface="Times New Roman"/>
              </a:rPr>
              <a:t>: </a:t>
            </a:r>
            <a:endParaRPr sz="2799">
              <a:latin typeface="Times New Roman"/>
              <a:ea typeface="Times New Roman"/>
              <a:cs typeface="Times New Roman"/>
              <a:sym typeface="Times New Roman"/>
            </a:endParaRPr>
          </a:p>
          <a:p>
            <a:pPr indent="-406336" lvl="1" marL="9144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62.2% of the United States is currently </a:t>
            </a:r>
            <a:r>
              <a:rPr lang="en-US" sz="2799">
                <a:latin typeface="Times New Roman"/>
                <a:ea typeface="Times New Roman"/>
                <a:cs typeface="Times New Roman"/>
                <a:sym typeface="Times New Roman"/>
              </a:rPr>
              <a:t>employed</a:t>
            </a:r>
            <a:r>
              <a:rPr lang="en-US" sz="2799">
                <a:latin typeface="Times New Roman"/>
                <a:ea typeface="Times New Roman"/>
                <a:cs typeface="Times New Roman"/>
                <a:sym typeface="Times New Roman"/>
              </a:rPr>
              <a:t> </a:t>
            </a:r>
            <a:endParaRPr sz="2799">
              <a:latin typeface="Times New Roman"/>
              <a:ea typeface="Times New Roman"/>
              <a:cs typeface="Times New Roman"/>
              <a:sym typeface="Times New Roman"/>
            </a:endParaRPr>
          </a:p>
          <a:p>
            <a:pPr indent="-406336" lvl="1" marL="9144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Employer </a:t>
            </a:r>
            <a:r>
              <a:rPr lang="en-US" sz="2799">
                <a:latin typeface="Times New Roman"/>
                <a:ea typeface="Times New Roman"/>
                <a:cs typeface="Times New Roman"/>
                <a:sym typeface="Times New Roman"/>
              </a:rPr>
              <a:t>benefits</a:t>
            </a:r>
            <a:r>
              <a:rPr lang="en-US" sz="2799">
                <a:latin typeface="Times New Roman"/>
                <a:ea typeface="Times New Roman"/>
                <a:cs typeface="Times New Roman"/>
                <a:sym typeface="Times New Roman"/>
              </a:rPr>
              <a:t> by providing break time </a:t>
            </a:r>
            <a:endParaRPr sz="2799">
              <a:latin typeface="Times New Roman"/>
              <a:ea typeface="Times New Roman"/>
              <a:cs typeface="Times New Roman"/>
              <a:sym typeface="Times New Roman"/>
            </a:endParaRPr>
          </a:p>
          <a:p>
            <a:pPr indent="-406336" lvl="1" marL="9144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Student health and wellbeing regulation </a:t>
            </a:r>
            <a:endParaRPr sz="2799">
              <a:latin typeface="Times New Roman"/>
              <a:ea typeface="Times New Roman"/>
              <a:cs typeface="Times New Roman"/>
              <a:sym typeface="Times New Roman"/>
            </a:endParaRPr>
          </a:p>
          <a:p>
            <a:pPr indent="0" lvl="0" marL="914400" marR="0" rtl="0" algn="l">
              <a:lnSpc>
                <a:spcPct val="150017"/>
              </a:lnSpc>
              <a:spcBef>
                <a:spcPts val="0"/>
              </a:spcBef>
              <a:spcAft>
                <a:spcPts val="0"/>
              </a:spcAft>
              <a:buNone/>
            </a:pPr>
            <a:r>
              <a:t/>
            </a:r>
            <a:endParaRPr sz="2799">
              <a:latin typeface="Times New Roman"/>
              <a:ea typeface="Times New Roman"/>
              <a:cs typeface="Times New Roman"/>
              <a:sym typeface="Times New Roman"/>
            </a:endParaRPr>
          </a:p>
          <a:p>
            <a:pPr indent="0" lvl="0" marL="914400" marR="0" rtl="0" algn="l">
              <a:lnSpc>
                <a:spcPct val="150017"/>
              </a:lnSpc>
              <a:spcBef>
                <a:spcPts val="0"/>
              </a:spcBef>
              <a:spcAft>
                <a:spcPts val="0"/>
              </a:spcAft>
              <a:buNone/>
            </a:pPr>
            <a:r>
              <a:t/>
            </a:r>
            <a:endParaRPr sz="2799">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221" name="Shape 221"/>
        <p:cNvGrpSpPr/>
        <p:nvPr/>
      </p:nvGrpSpPr>
      <p:grpSpPr>
        <a:xfrm>
          <a:off x="0" y="0"/>
          <a:ext cx="0" cy="0"/>
          <a:chOff x="0" y="0"/>
          <a:chExt cx="0" cy="0"/>
        </a:xfrm>
      </p:grpSpPr>
      <p:sp>
        <p:nvSpPr>
          <p:cNvPr id="222" name="Google Shape;222;g18c3b94882d_7_42"/>
          <p:cNvSpPr txBox="1"/>
          <p:nvPr/>
        </p:nvSpPr>
        <p:spPr>
          <a:xfrm>
            <a:off x="4227600" y="3078487"/>
            <a:ext cx="12448800" cy="1847100"/>
          </a:xfrm>
          <a:prstGeom prst="rect">
            <a:avLst/>
          </a:prstGeom>
          <a:noFill/>
          <a:ln>
            <a:noFill/>
          </a:ln>
        </p:spPr>
        <p:txBody>
          <a:bodyPr anchorCtr="0" anchor="t" bIns="0" lIns="0" spcFirstLastPara="1" rIns="0" wrap="square" tIns="0">
            <a:spAutoFit/>
          </a:bodyPr>
          <a:lstStyle/>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Events encouraging mindfulness and self care</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Initiatives that promote healthy lifestyles </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Build on current events/</a:t>
            </a:r>
            <a:r>
              <a:rPr lang="en-US" sz="3000">
                <a:solidFill>
                  <a:schemeClr val="dk1"/>
                </a:solidFill>
                <a:latin typeface="Times New Roman"/>
                <a:ea typeface="Times New Roman"/>
                <a:cs typeface="Times New Roman"/>
                <a:sym typeface="Times New Roman"/>
              </a:rPr>
              <a:t>initiatives</a:t>
            </a:r>
            <a:r>
              <a:rPr lang="en-US" sz="3000">
                <a:solidFill>
                  <a:schemeClr val="dk1"/>
                </a:solidFill>
                <a:latin typeface="Times New Roman"/>
                <a:ea typeface="Times New Roman"/>
                <a:cs typeface="Times New Roman"/>
                <a:sym typeface="Times New Roman"/>
              </a:rPr>
              <a:t> within Optum/UHC</a:t>
            </a:r>
            <a:endParaRPr sz="3000">
              <a:solidFill>
                <a:schemeClr val="dk1"/>
              </a:solidFill>
              <a:latin typeface="Times New Roman"/>
              <a:ea typeface="Times New Roman"/>
              <a:cs typeface="Times New Roman"/>
              <a:sym typeface="Times New Roman"/>
            </a:endParaRPr>
          </a:p>
          <a:p>
            <a:pPr indent="-419100" lvl="1" marL="914400" rtl="0" algn="l">
              <a:spcBef>
                <a:spcPts val="0"/>
              </a:spcBef>
              <a:spcAft>
                <a:spcPts val="0"/>
              </a:spcAft>
              <a:buClr>
                <a:schemeClr val="dk1"/>
              </a:buClr>
              <a:buSzPts val="3000"/>
              <a:buFont typeface="Times New Roman"/>
              <a:buChar char="○"/>
            </a:pPr>
            <a:r>
              <a:rPr lang="en-US" sz="3000">
                <a:solidFill>
                  <a:schemeClr val="dk1"/>
                </a:solidFill>
                <a:latin typeface="Times New Roman"/>
                <a:ea typeface="Times New Roman"/>
                <a:cs typeface="Times New Roman"/>
                <a:sym typeface="Times New Roman"/>
              </a:rPr>
              <a:t>UnitedHealthcare Motion</a:t>
            </a:r>
            <a:endParaRPr sz="3000">
              <a:solidFill>
                <a:schemeClr val="dk1"/>
              </a:solidFill>
              <a:latin typeface="Times New Roman"/>
              <a:ea typeface="Times New Roman"/>
              <a:cs typeface="Times New Roman"/>
              <a:sym typeface="Times New Roman"/>
            </a:endParaRPr>
          </a:p>
        </p:txBody>
      </p:sp>
      <p:sp>
        <p:nvSpPr>
          <p:cNvPr id="223" name="Google Shape;223;g18c3b94882d_7_42"/>
          <p:cNvSpPr txBox="1"/>
          <p:nvPr/>
        </p:nvSpPr>
        <p:spPr>
          <a:xfrm>
            <a:off x="4227591" y="718216"/>
            <a:ext cx="107628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latin typeface="Times New Roman"/>
                <a:ea typeface="Times New Roman"/>
                <a:cs typeface="Times New Roman"/>
                <a:sym typeface="Times New Roman"/>
              </a:rPr>
              <a:t>Next Steps</a:t>
            </a:r>
            <a:endParaRPr>
              <a:latin typeface="Times New Roman"/>
              <a:ea typeface="Times New Roman"/>
              <a:cs typeface="Times New Roman"/>
              <a:sym typeface="Times New Roman"/>
            </a:endParaRPr>
          </a:p>
        </p:txBody>
      </p:sp>
      <p:pic>
        <p:nvPicPr>
          <p:cNvPr id="224" name="Google Shape;224;g18c3b94882d_7_42"/>
          <p:cNvPicPr preferRelativeResize="0"/>
          <p:nvPr/>
        </p:nvPicPr>
        <p:blipFill rotWithShape="1">
          <a:blip r:embed="rId3">
            <a:alphaModFix/>
          </a:blip>
          <a:srcRect b="222" l="38079" r="38076" t="25582"/>
          <a:stretch/>
        </p:blipFill>
        <p:spPr>
          <a:xfrm>
            <a:off x="0" y="-521450"/>
            <a:ext cx="3365953" cy="115237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228" name="Shape 228"/>
        <p:cNvGrpSpPr/>
        <p:nvPr/>
      </p:nvGrpSpPr>
      <p:grpSpPr>
        <a:xfrm>
          <a:off x="0" y="0"/>
          <a:ext cx="0" cy="0"/>
          <a:chOff x="0" y="0"/>
          <a:chExt cx="0" cy="0"/>
        </a:xfrm>
      </p:grpSpPr>
      <p:pic>
        <p:nvPicPr>
          <p:cNvPr id="229" name="Google Shape;229;p10"/>
          <p:cNvPicPr preferRelativeResize="0"/>
          <p:nvPr/>
        </p:nvPicPr>
        <p:blipFill rotWithShape="1">
          <a:blip r:embed="rId3">
            <a:alphaModFix/>
          </a:blip>
          <a:srcRect b="30588" l="12307" r="22398" t="28144"/>
          <a:stretch/>
        </p:blipFill>
        <p:spPr>
          <a:xfrm>
            <a:off x="0" y="0"/>
            <a:ext cx="18288003" cy="10287001"/>
          </a:xfrm>
          <a:prstGeom prst="rect">
            <a:avLst/>
          </a:prstGeom>
          <a:noFill/>
          <a:ln>
            <a:noFill/>
          </a:ln>
        </p:spPr>
      </p:pic>
      <p:sp>
        <p:nvSpPr>
          <p:cNvPr id="230" name="Google Shape;230;p10"/>
          <p:cNvSpPr txBox="1"/>
          <p:nvPr/>
        </p:nvSpPr>
        <p:spPr>
          <a:xfrm>
            <a:off x="771525" y="2994659"/>
            <a:ext cx="16745100" cy="3343800"/>
          </a:xfrm>
          <a:prstGeom prst="rect">
            <a:avLst/>
          </a:prstGeom>
          <a:noFill/>
          <a:ln>
            <a:noFill/>
          </a:ln>
        </p:spPr>
        <p:txBody>
          <a:bodyPr anchorCtr="0" anchor="t" bIns="0" lIns="0" spcFirstLastPara="1" rIns="0" wrap="square" tIns="0">
            <a:spAutoFit/>
          </a:bodyPr>
          <a:lstStyle/>
          <a:p>
            <a:pPr indent="0" lvl="0" marL="0" marR="0" rtl="0" algn="ctr">
              <a:lnSpc>
                <a:spcPct val="140001"/>
              </a:lnSpc>
              <a:spcBef>
                <a:spcPts val="0"/>
              </a:spcBef>
              <a:spcAft>
                <a:spcPts val="0"/>
              </a:spcAft>
              <a:buNone/>
            </a:pPr>
            <a:r>
              <a:rPr i="0" lang="en-US" sz="21724" u="none" cap="none" strike="noStrike">
                <a:solidFill>
                  <a:srgbClr val="FFE0AE"/>
                </a:solidFill>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93" name="Shape 93"/>
        <p:cNvGrpSpPr/>
        <p:nvPr/>
      </p:nvGrpSpPr>
      <p:grpSpPr>
        <a:xfrm>
          <a:off x="0" y="0"/>
          <a:ext cx="0" cy="0"/>
          <a:chOff x="0" y="0"/>
          <a:chExt cx="0" cy="0"/>
        </a:xfrm>
      </p:grpSpPr>
      <p:sp>
        <p:nvSpPr>
          <p:cNvPr id="94" name="Google Shape;94;p2"/>
          <p:cNvSpPr txBox="1"/>
          <p:nvPr/>
        </p:nvSpPr>
        <p:spPr>
          <a:xfrm>
            <a:off x="1297666" y="3646325"/>
            <a:ext cx="15692700" cy="3250800"/>
          </a:xfrm>
          <a:prstGeom prst="rect">
            <a:avLst/>
          </a:prstGeom>
          <a:noFill/>
          <a:ln>
            <a:noFill/>
          </a:ln>
        </p:spPr>
        <p:txBody>
          <a:bodyPr anchorCtr="0" anchor="t" bIns="0" lIns="0" spcFirstLastPara="1" rIns="0" wrap="square" tIns="0">
            <a:spAutoFit/>
          </a:bodyPr>
          <a:lstStyle/>
          <a:p>
            <a:pPr indent="0" lvl="0" marL="0" marR="0" rtl="0" algn="ctr">
              <a:lnSpc>
                <a:spcPct val="119989"/>
              </a:lnSpc>
              <a:spcBef>
                <a:spcPts val="0"/>
              </a:spcBef>
              <a:spcAft>
                <a:spcPts val="0"/>
              </a:spcAft>
              <a:buNone/>
            </a:pPr>
            <a:r>
              <a:rPr i="0" lang="en-US" sz="9600" u="none" cap="none" strike="noStrike">
                <a:solidFill>
                  <a:srgbClr val="000000"/>
                </a:solidFill>
                <a:latin typeface="Times New Roman"/>
                <a:ea typeface="Times New Roman"/>
                <a:cs typeface="Times New Roman"/>
                <a:sym typeface="Times New Roman"/>
              </a:rPr>
              <a:t>Which features contribute most to preventable hospitalizations?</a:t>
            </a:r>
            <a:endParaRPr>
              <a:latin typeface="Times New Roman"/>
              <a:ea typeface="Times New Roman"/>
              <a:cs typeface="Times New Roman"/>
              <a:sym typeface="Times New Roman"/>
            </a:endParaRPr>
          </a:p>
        </p:txBody>
      </p:sp>
      <p:grpSp>
        <p:nvGrpSpPr>
          <p:cNvPr id="95" name="Google Shape;95;p2"/>
          <p:cNvGrpSpPr/>
          <p:nvPr/>
        </p:nvGrpSpPr>
        <p:grpSpPr>
          <a:xfrm>
            <a:off x="6544179" y="1801975"/>
            <a:ext cx="4437642" cy="1245538"/>
            <a:chOff x="0" y="0"/>
            <a:chExt cx="5916856" cy="1660717"/>
          </a:xfrm>
        </p:grpSpPr>
        <p:sp>
          <p:nvSpPr>
            <p:cNvPr id="96" name="Google Shape;96;p2"/>
            <p:cNvSpPr/>
            <p:nvPr/>
          </p:nvSpPr>
          <p:spPr>
            <a:xfrm>
              <a:off x="0" y="0"/>
              <a:ext cx="5916856" cy="1660717"/>
            </a:xfrm>
            <a:custGeom>
              <a:rect b="b" l="l" r="r" t="t"/>
              <a:pathLst>
                <a:path extrusionOk="0" h="1939290" w="6909363">
                  <a:moveTo>
                    <a:pt x="5939718" y="0"/>
                  </a:moveTo>
                  <a:lnTo>
                    <a:pt x="969645" y="0"/>
                  </a:lnTo>
                  <a:cubicBezTo>
                    <a:pt x="434975" y="0"/>
                    <a:pt x="0" y="434975"/>
                    <a:pt x="0" y="969645"/>
                  </a:cubicBezTo>
                  <a:cubicBezTo>
                    <a:pt x="0" y="1504315"/>
                    <a:pt x="434975" y="1939290"/>
                    <a:pt x="969645" y="1939290"/>
                  </a:cubicBezTo>
                  <a:lnTo>
                    <a:pt x="5939718" y="1939290"/>
                  </a:lnTo>
                  <a:cubicBezTo>
                    <a:pt x="6474388" y="1939290"/>
                    <a:pt x="6909363" y="1504315"/>
                    <a:pt x="6909363" y="969645"/>
                  </a:cubicBezTo>
                  <a:cubicBezTo>
                    <a:pt x="6909363" y="434975"/>
                    <a:pt x="6474388" y="0"/>
                    <a:pt x="5939718" y="0"/>
                  </a:cubicBezTo>
                  <a:close/>
                  <a:moveTo>
                    <a:pt x="5939718" y="1913890"/>
                  </a:moveTo>
                  <a:lnTo>
                    <a:pt x="969645" y="1913890"/>
                  </a:lnTo>
                  <a:cubicBezTo>
                    <a:pt x="448945" y="1913890"/>
                    <a:pt x="25400" y="1490345"/>
                    <a:pt x="25400" y="969645"/>
                  </a:cubicBezTo>
                  <a:cubicBezTo>
                    <a:pt x="25400" y="448945"/>
                    <a:pt x="448945" y="25400"/>
                    <a:pt x="969645" y="25400"/>
                  </a:cubicBezTo>
                  <a:lnTo>
                    <a:pt x="5939718" y="25400"/>
                  </a:lnTo>
                  <a:cubicBezTo>
                    <a:pt x="6460418" y="25400"/>
                    <a:pt x="6883963" y="448945"/>
                    <a:pt x="6883963" y="969645"/>
                  </a:cubicBezTo>
                  <a:cubicBezTo>
                    <a:pt x="6883963" y="1490345"/>
                    <a:pt x="6460418" y="1913890"/>
                    <a:pt x="5939718" y="1913890"/>
                  </a:cubicBezTo>
                  <a:close/>
                </a:path>
              </a:pathLst>
            </a:custGeom>
            <a:solidFill>
              <a:srgbClr val="731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txBox="1"/>
            <p:nvPr/>
          </p:nvSpPr>
          <p:spPr>
            <a:xfrm>
              <a:off x="468614" y="476029"/>
              <a:ext cx="4979700" cy="574500"/>
            </a:xfrm>
            <a:prstGeom prst="rect">
              <a:avLst/>
            </a:prstGeom>
            <a:noFill/>
            <a:ln>
              <a:noFill/>
            </a:ln>
          </p:spPr>
          <p:txBody>
            <a:bodyPr anchorCtr="0" anchor="t" bIns="0" lIns="0" spcFirstLastPara="1" rIns="0" wrap="square" tIns="0">
              <a:spAutoFit/>
            </a:bodyPr>
            <a:lstStyle/>
            <a:p>
              <a:pPr indent="0" lvl="0" marL="0" marR="0" rtl="0" algn="ctr">
                <a:lnSpc>
                  <a:spcPct val="150017"/>
                </a:lnSpc>
                <a:spcBef>
                  <a:spcPts val="0"/>
                </a:spcBef>
                <a:spcAft>
                  <a:spcPts val="0"/>
                </a:spcAft>
                <a:buNone/>
              </a:pPr>
              <a:r>
                <a:rPr lang="en-US" sz="2799">
                  <a:latin typeface="Halant Medium"/>
                  <a:ea typeface="Halant Medium"/>
                  <a:cs typeface="Halant Medium"/>
                  <a:sym typeface="Halant Medium"/>
                </a:rPr>
                <a:t>Problem Statement</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01" name="Shape 101"/>
        <p:cNvGrpSpPr/>
        <p:nvPr/>
      </p:nvGrpSpPr>
      <p:grpSpPr>
        <a:xfrm>
          <a:off x="0" y="0"/>
          <a:ext cx="0" cy="0"/>
          <a:chOff x="0" y="0"/>
          <a:chExt cx="0" cy="0"/>
        </a:xfrm>
      </p:grpSpPr>
      <p:sp>
        <p:nvSpPr>
          <p:cNvPr id="102" name="Google Shape;102;p3"/>
          <p:cNvSpPr txBox="1"/>
          <p:nvPr/>
        </p:nvSpPr>
        <p:spPr>
          <a:xfrm>
            <a:off x="9046385" y="3011975"/>
            <a:ext cx="7322700" cy="6465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i="0" lang="en-US" sz="4200" u="none" cap="none" strike="noStrike">
                <a:solidFill>
                  <a:srgbClr val="000000"/>
                </a:solidFill>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p:txBody>
      </p:sp>
      <p:sp>
        <p:nvSpPr>
          <p:cNvPr id="103" name="Google Shape;103;p3"/>
          <p:cNvSpPr/>
          <p:nvPr/>
        </p:nvSpPr>
        <p:spPr>
          <a:xfrm>
            <a:off x="7632290" y="2937634"/>
            <a:ext cx="768554" cy="771999"/>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1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txBox="1"/>
          <p:nvPr/>
        </p:nvSpPr>
        <p:spPr>
          <a:xfrm>
            <a:off x="7743962" y="3003403"/>
            <a:ext cx="545100" cy="554100"/>
          </a:xfrm>
          <a:prstGeom prst="rect">
            <a:avLst/>
          </a:prstGeom>
          <a:noFill/>
          <a:ln>
            <a:noFill/>
          </a:ln>
        </p:spPr>
        <p:txBody>
          <a:bodyPr anchorCtr="0" anchor="t" bIns="0" lIns="0" spcFirstLastPara="1" rIns="0" wrap="square" tIns="0">
            <a:spAutoFit/>
          </a:bodyPr>
          <a:lstStyle/>
          <a:p>
            <a:pPr indent="0" lvl="0" marL="0" marR="0" rtl="0" algn="ctr">
              <a:lnSpc>
                <a:spcPct val="157000"/>
              </a:lnSpc>
              <a:spcBef>
                <a:spcPts val="0"/>
              </a:spcBef>
              <a:spcAft>
                <a:spcPts val="0"/>
              </a:spcAft>
              <a:buNone/>
            </a:pPr>
            <a:r>
              <a:rPr b="0" i="0" lang="en-US" sz="3600" u="none" cap="none" strike="noStrike">
                <a:solidFill>
                  <a:srgbClr val="FFE0AE"/>
                </a:solidFill>
                <a:latin typeface="Halant Medium"/>
                <a:ea typeface="Halant Medium"/>
                <a:cs typeface="Halant Medium"/>
                <a:sym typeface="Halant Medium"/>
              </a:rPr>
              <a:t>1</a:t>
            </a:r>
            <a:endParaRPr/>
          </a:p>
        </p:txBody>
      </p:sp>
      <p:sp>
        <p:nvSpPr>
          <p:cNvPr id="105" name="Google Shape;105;p3"/>
          <p:cNvSpPr txBox="1"/>
          <p:nvPr/>
        </p:nvSpPr>
        <p:spPr>
          <a:xfrm>
            <a:off x="9046385" y="4294044"/>
            <a:ext cx="7322700" cy="64650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i="0" lang="en-US" sz="4200" u="none" cap="none" strike="noStrike">
                <a:solidFill>
                  <a:srgbClr val="000000"/>
                </a:solidFill>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sp>
        <p:nvSpPr>
          <p:cNvPr id="106" name="Google Shape;106;p3"/>
          <p:cNvSpPr/>
          <p:nvPr/>
        </p:nvSpPr>
        <p:spPr>
          <a:xfrm>
            <a:off x="7632290" y="4217474"/>
            <a:ext cx="768554" cy="771999"/>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1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txBox="1"/>
          <p:nvPr/>
        </p:nvSpPr>
        <p:spPr>
          <a:xfrm>
            <a:off x="7743962" y="4283243"/>
            <a:ext cx="545100" cy="554100"/>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0" i="0" lang="en-US" sz="3600" u="none" cap="none" strike="noStrike">
                <a:solidFill>
                  <a:srgbClr val="FFE0AE"/>
                </a:solidFill>
                <a:latin typeface="Halant Medium"/>
                <a:ea typeface="Halant Medium"/>
                <a:cs typeface="Halant Medium"/>
                <a:sym typeface="Halant Medium"/>
              </a:rPr>
              <a:t>2</a:t>
            </a:r>
            <a:endParaRPr/>
          </a:p>
        </p:txBody>
      </p:sp>
      <p:sp>
        <p:nvSpPr>
          <p:cNvPr id="108" name="Google Shape;108;p3"/>
          <p:cNvSpPr txBox="1"/>
          <p:nvPr/>
        </p:nvSpPr>
        <p:spPr>
          <a:xfrm>
            <a:off x="9046385" y="6858180"/>
            <a:ext cx="7322700" cy="64650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i="0" lang="en-US" sz="4200" u="none" cap="none" strike="noStrike">
                <a:solidFill>
                  <a:srgbClr val="000000"/>
                </a:solidFill>
                <a:latin typeface="Times New Roman"/>
                <a:ea typeface="Times New Roman"/>
                <a:cs typeface="Times New Roman"/>
                <a:sym typeface="Times New Roman"/>
              </a:rPr>
              <a:t>Solution</a:t>
            </a:r>
            <a:endParaRPr>
              <a:latin typeface="Times New Roman"/>
              <a:ea typeface="Times New Roman"/>
              <a:cs typeface="Times New Roman"/>
              <a:sym typeface="Times New Roman"/>
            </a:endParaRPr>
          </a:p>
        </p:txBody>
      </p:sp>
      <p:sp>
        <p:nvSpPr>
          <p:cNvPr id="109" name="Google Shape;109;p3"/>
          <p:cNvSpPr/>
          <p:nvPr/>
        </p:nvSpPr>
        <p:spPr>
          <a:xfrm>
            <a:off x="7632290" y="6777155"/>
            <a:ext cx="768554" cy="771999"/>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1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txBox="1"/>
          <p:nvPr/>
        </p:nvSpPr>
        <p:spPr>
          <a:xfrm>
            <a:off x="7743962" y="6842924"/>
            <a:ext cx="545100" cy="554100"/>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0" i="0" lang="en-US" sz="3600" u="none" cap="none" strike="noStrike">
                <a:solidFill>
                  <a:srgbClr val="FFE0AE"/>
                </a:solidFill>
                <a:latin typeface="Halant Medium"/>
                <a:ea typeface="Halant Medium"/>
                <a:cs typeface="Halant Medium"/>
                <a:sym typeface="Halant Medium"/>
              </a:rPr>
              <a:t>4</a:t>
            </a:r>
            <a:endParaRPr/>
          </a:p>
        </p:txBody>
      </p:sp>
      <p:sp>
        <p:nvSpPr>
          <p:cNvPr id="111" name="Google Shape;111;p3"/>
          <p:cNvSpPr txBox="1"/>
          <p:nvPr/>
        </p:nvSpPr>
        <p:spPr>
          <a:xfrm>
            <a:off x="9046385" y="5576112"/>
            <a:ext cx="7322700" cy="646500"/>
          </a:xfrm>
          <a:prstGeom prst="rect">
            <a:avLst/>
          </a:prstGeom>
          <a:noFill/>
          <a:ln>
            <a:noFill/>
          </a:ln>
        </p:spPr>
        <p:txBody>
          <a:bodyPr anchorCtr="0" anchor="t" bIns="0" lIns="0" spcFirstLastPara="1" rIns="0" wrap="square" tIns="0">
            <a:spAutoFit/>
          </a:bodyPr>
          <a:lstStyle/>
          <a:p>
            <a:pPr indent="0" lvl="1" marL="0" marR="0" rtl="0" algn="l">
              <a:lnSpc>
                <a:spcPct val="200000"/>
              </a:lnSpc>
              <a:spcBef>
                <a:spcPts val="0"/>
              </a:spcBef>
              <a:spcAft>
                <a:spcPts val="0"/>
              </a:spcAft>
              <a:buNone/>
            </a:pPr>
            <a:r>
              <a:rPr i="0" lang="en-US" sz="4200" u="none" cap="none" strike="noStrike">
                <a:solidFill>
                  <a:srgbClr val="000000"/>
                </a:solidFill>
                <a:latin typeface="Times New Roman"/>
                <a:ea typeface="Times New Roman"/>
                <a:cs typeface="Times New Roman"/>
                <a:sym typeface="Times New Roman"/>
              </a:rPr>
              <a:t>Data Modeling</a:t>
            </a:r>
            <a:endParaRPr>
              <a:latin typeface="Times New Roman"/>
              <a:ea typeface="Times New Roman"/>
              <a:cs typeface="Times New Roman"/>
              <a:sym typeface="Times New Roman"/>
            </a:endParaRPr>
          </a:p>
        </p:txBody>
      </p:sp>
      <p:sp>
        <p:nvSpPr>
          <p:cNvPr id="112" name="Google Shape;112;p3"/>
          <p:cNvSpPr/>
          <p:nvPr/>
        </p:nvSpPr>
        <p:spPr>
          <a:xfrm>
            <a:off x="7632290" y="5497315"/>
            <a:ext cx="768554" cy="771999"/>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731F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txBox="1"/>
          <p:nvPr/>
        </p:nvSpPr>
        <p:spPr>
          <a:xfrm>
            <a:off x="7743962" y="5563084"/>
            <a:ext cx="545100" cy="554100"/>
          </a:xfrm>
          <a:prstGeom prst="rect">
            <a:avLst/>
          </a:prstGeom>
          <a:noFill/>
          <a:ln>
            <a:noFill/>
          </a:ln>
        </p:spPr>
        <p:txBody>
          <a:bodyPr anchorCtr="0" anchor="t" bIns="0" lIns="0" spcFirstLastPara="1" rIns="0" wrap="square" tIns="0">
            <a:spAutoFit/>
          </a:bodyPr>
          <a:lstStyle/>
          <a:p>
            <a:pPr indent="0" lvl="1" marL="0" marR="0" rtl="0" algn="ctr">
              <a:lnSpc>
                <a:spcPct val="157000"/>
              </a:lnSpc>
              <a:spcBef>
                <a:spcPts val="0"/>
              </a:spcBef>
              <a:spcAft>
                <a:spcPts val="0"/>
              </a:spcAft>
              <a:buNone/>
            </a:pPr>
            <a:r>
              <a:rPr b="0" i="0" lang="en-US" sz="3600" u="none" cap="none" strike="noStrike">
                <a:solidFill>
                  <a:srgbClr val="FFE0AE"/>
                </a:solidFill>
                <a:latin typeface="Halant Medium"/>
                <a:ea typeface="Halant Medium"/>
                <a:cs typeface="Halant Medium"/>
                <a:sym typeface="Halant Medium"/>
              </a:rPr>
              <a:t>3</a:t>
            </a:r>
            <a:endParaRPr/>
          </a:p>
        </p:txBody>
      </p:sp>
      <p:sp>
        <p:nvSpPr>
          <p:cNvPr id="114" name="Google Shape;114;p3"/>
          <p:cNvSpPr txBox="1"/>
          <p:nvPr/>
        </p:nvSpPr>
        <p:spPr>
          <a:xfrm>
            <a:off x="1918867" y="2737846"/>
            <a:ext cx="4257600" cy="1185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7700" u="none" cap="none" strike="noStrike">
                <a:solidFill>
                  <a:srgbClr val="000000"/>
                </a:solidFill>
                <a:latin typeface="Times New Roman"/>
                <a:ea typeface="Times New Roman"/>
                <a:cs typeface="Times New Roman"/>
                <a:sym typeface="Times New Roman"/>
              </a:rPr>
              <a:t>Approach</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18" name="Shape 118"/>
        <p:cNvGrpSpPr/>
        <p:nvPr/>
      </p:nvGrpSpPr>
      <p:grpSpPr>
        <a:xfrm>
          <a:off x="0" y="0"/>
          <a:ext cx="0" cy="0"/>
          <a:chOff x="0" y="0"/>
          <a:chExt cx="0" cy="0"/>
        </a:xfrm>
      </p:grpSpPr>
      <p:sp>
        <p:nvSpPr>
          <p:cNvPr id="119" name="Google Shape;119;p4"/>
          <p:cNvSpPr txBox="1"/>
          <p:nvPr/>
        </p:nvSpPr>
        <p:spPr>
          <a:xfrm>
            <a:off x="4227591" y="718216"/>
            <a:ext cx="107628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latin typeface="Times New Roman"/>
                <a:ea typeface="Times New Roman"/>
                <a:cs typeface="Times New Roman"/>
                <a:sym typeface="Times New Roman"/>
              </a:rPr>
              <a:t>Overview of Tools</a:t>
            </a:r>
            <a:endParaRPr>
              <a:latin typeface="Times New Roman"/>
              <a:ea typeface="Times New Roman"/>
              <a:cs typeface="Times New Roman"/>
              <a:sym typeface="Times New Roman"/>
            </a:endParaRPr>
          </a:p>
        </p:txBody>
      </p:sp>
      <p:pic>
        <p:nvPicPr>
          <p:cNvPr id="120" name="Google Shape;120;p4"/>
          <p:cNvPicPr preferRelativeResize="0"/>
          <p:nvPr/>
        </p:nvPicPr>
        <p:blipFill rotWithShape="1">
          <a:blip r:embed="rId3">
            <a:alphaModFix/>
          </a:blip>
          <a:srcRect b="222" l="38079" r="38076" t="25582"/>
          <a:stretch/>
        </p:blipFill>
        <p:spPr>
          <a:xfrm>
            <a:off x="-41800" y="-621900"/>
            <a:ext cx="3365953" cy="12103726"/>
          </a:xfrm>
          <a:prstGeom prst="rect">
            <a:avLst/>
          </a:prstGeom>
          <a:noFill/>
          <a:ln>
            <a:noFill/>
          </a:ln>
        </p:spPr>
      </p:pic>
      <p:pic>
        <p:nvPicPr>
          <p:cNvPr id="121" name="Google Shape;121;p4"/>
          <p:cNvPicPr preferRelativeResize="0"/>
          <p:nvPr/>
        </p:nvPicPr>
        <p:blipFill>
          <a:blip r:embed="rId4">
            <a:alphaModFix/>
          </a:blip>
          <a:stretch>
            <a:fillRect/>
          </a:stretch>
        </p:blipFill>
        <p:spPr>
          <a:xfrm>
            <a:off x="12412666" y="2662750"/>
            <a:ext cx="4275531" cy="1705917"/>
          </a:xfrm>
          <a:prstGeom prst="rect">
            <a:avLst/>
          </a:prstGeom>
          <a:noFill/>
          <a:ln>
            <a:noFill/>
          </a:ln>
        </p:spPr>
      </p:pic>
      <p:pic>
        <p:nvPicPr>
          <p:cNvPr id="122" name="Google Shape;122;p4"/>
          <p:cNvPicPr preferRelativeResize="0"/>
          <p:nvPr/>
        </p:nvPicPr>
        <p:blipFill>
          <a:blip r:embed="rId5">
            <a:alphaModFix/>
          </a:blip>
          <a:stretch>
            <a:fillRect/>
          </a:stretch>
        </p:blipFill>
        <p:spPr>
          <a:xfrm>
            <a:off x="12585999" y="4244045"/>
            <a:ext cx="4275530" cy="1278103"/>
          </a:xfrm>
          <a:prstGeom prst="rect">
            <a:avLst/>
          </a:prstGeom>
          <a:noFill/>
          <a:ln>
            <a:noFill/>
          </a:ln>
        </p:spPr>
      </p:pic>
      <p:pic>
        <p:nvPicPr>
          <p:cNvPr id="123" name="Google Shape;123;p4"/>
          <p:cNvPicPr preferRelativeResize="0"/>
          <p:nvPr/>
        </p:nvPicPr>
        <p:blipFill>
          <a:blip r:embed="rId6">
            <a:alphaModFix/>
          </a:blip>
          <a:stretch>
            <a:fillRect/>
          </a:stretch>
        </p:blipFill>
        <p:spPr>
          <a:xfrm>
            <a:off x="12343350" y="5779608"/>
            <a:ext cx="4670525" cy="1105907"/>
          </a:xfrm>
          <a:prstGeom prst="rect">
            <a:avLst/>
          </a:prstGeom>
          <a:noFill/>
          <a:ln>
            <a:noFill/>
          </a:ln>
        </p:spPr>
      </p:pic>
      <p:pic>
        <p:nvPicPr>
          <p:cNvPr id="124" name="Google Shape;124;p4"/>
          <p:cNvPicPr preferRelativeResize="0"/>
          <p:nvPr/>
        </p:nvPicPr>
        <p:blipFill>
          <a:blip r:embed="rId7">
            <a:alphaModFix/>
          </a:blip>
          <a:stretch>
            <a:fillRect/>
          </a:stretch>
        </p:blipFill>
        <p:spPr>
          <a:xfrm>
            <a:off x="12876154" y="7175484"/>
            <a:ext cx="3209934" cy="1705916"/>
          </a:xfrm>
          <a:prstGeom prst="rect">
            <a:avLst/>
          </a:prstGeom>
          <a:noFill/>
          <a:ln>
            <a:noFill/>
          </a:ln>
        </p:spPr>
      </p:pic>
      <p:pic>
        <p:nvPicPr>
          <p:cNvPr id="125" name="Google Shape;125;p4"/>
          <p:cNvPicPr preferRelativeResize="0"/>
          <p:nvPr/>
        </p:nvPicPr>
        <p:blipFill>
          <a:blip r:embed="rId8">
            <a:alphaModFix/>
          </a:blip>
          <a:stretch>
            <a:fillRect/>
          </a:stretch>
        </p:blipFill>
        <p:spPr>
          <a:xfrm>
            <a:off x="4784939" y="3011839"/>
            <a:ext cx="2387202" cy="2616975"/>
          </a:xfrm>
          <a:prstGeom prst="rect">
            <a:avLst/>
          </a:prstGeom>
          <a:noFill/>
          <a:ln>
            <a:noFill/>
          </a:ln>
        </p:spPr>
      </p:pic>
      <p:pic>
        <p:nvPicPr>
          <p:cNvPr id="126" name="Google Shape;126;p4"/>
          <p:cNvPicPr preferRelativeResize="0"/>
          <p:nvPr/>
        </p:nvPicPr>
        <p:blipFill>
          <a:blip r:embed="rId9">
            <a:alphaModFix/>
          </a:blip>
          <a:stretch>
            <a:fillRect/>
          </a:stretch>
        </p:blipFill>
        <p:spPr>
          <a:xfrm>
            <a:off x="4708738" y="6418023"/>
            <a:ext cx="2387200" cy="2387180"/>
          </a:xfrm>
          <a:prstGeom prst="rect">
            <a:avLst/>
          </a:prstGeom>
          <a:noFill/>
          <a:ln>
            <a:noFill/>
          </a:ln>
        </p:spPr>
      </p:pic>
      <p:pic>
        <p:nvPicPr>
          <p:cNvPr id="127" name="Google Shape;127;p4"/>
          <p:cNvPicPr preferRelativeResize="0"/>
          <p:nvPr/>
        </p:nvPicPr>
        <p:blipFill>
          <a:blip r:embed="rId10">
            <a:alphaModFix/>
          </a:blip>
          <a:stretch>
            <a:fillRect/>
          </a:stretch>
        </p:blipFill>
        <p:spPr>
          <a:xfrm>
            <a:off x="7662762" y="6266625"/>
            <a:ext cx="2387199" cy="2767175"/>
          </a:xfrm>
          <a:prstGeom prst="rect">
            <a:avLst/>
          </a:prstGeom>
          <a:noFill/>
          <a:ln>
            <a:noFill/>
          </a:ln>
        </p:spPr>
      </p:pic>
      <p:pic>
        <p:nvPicPr>
          <p:cNvPr id="128" name="Google Shape;128;p4"/>
          <p:cNvPicPr preferRelativeResize="0"/>
          <p:nvPr/>
        </p:nvPicPr>
        <p:blipFill>
          <a:blip r:embed="rId11">
            <a:alphaModFix/>
          </a:blip>
          <a:stretch>
            <a:fillRect/>
          </a:stretch>
        </p:blipFill>
        <p:spPr>
          <a:xfrm>
            <a:off x="7662775" y="2919687"/>
            <a:ext cx="2387200" cy="238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32" name="Shape 132"/>
        <p:cNvGrpSpPr/>
        <p:nvPr/>
      </p:nvGrpSpPr>
      <p:grpSpPr>
        <a:xfrm>
          <a:off x="0" y="0"/>
          <a:ext cx="0" cy="0"/>
          <a:chOff x="0" y="0"/>
          <a:chExt cx="0" cy="0"/>
        </a:xfrm>
      </p:grpSpPr>
      <p:sp>
        <p:nvSpPr>
          <p:cNvPr id="133" name="Google Shape;133;g18c3b94882d_7_6"/>
          <p:cNvSpPr txBox="1"/>
          <p:nvPr/>
        </p:nvSpPr>
        <p:spPr>
          <a:xfrm>
            <a:off x="4227601" y="3078475"/>
            <a:ext cx="13286100" cy="2369700"/>
          </a:xfrm>
          <a:prstGeom prst="rect">
            <a:avLst/>
          </a:prstGeom>
          <a:noFill/>
          <a:ln>
            <a:noFill/>
          </a:ln>
        </p:spPr>
        <p:txBody>
          <a:bodyPr anchorCtr="0" anchor="t" bIns="0" lIns="0" spcFirstLastPara="1" rIns="0" wrap="square" tIns="0">
            <a:spAutoFit/>
          </a:bodyPr>
          <a:lstStyle/>
          <a:p>
            <a:pPr indent="-406336" lvl="0" marL="457200" rtl="0" algn="l">
              <a:lnSpc>
                <a:spcPct val="150017"/>
              </a:lnSpc>
              <a:spcBef>
                <a:spcPts val="0"/>
              </a:spcBef>
              <a:spcAft>
                <a:spcPts val="0"/>
              </a:spcAft>
              <a:buClr>
                <a:schemeClr val="dk1"/>
              </a:buClr>
              <a:buSzPts val="2799"/>
              <a:buFont typeface="Times New Roman"/>
              <a:buChar char="●"/>
            </a:pPr>
            <a:r>
              <a:rPr lang="en-US" sz="2799">
                <a:solidFill>
                  <a:schemeClr val="dk1"/>
                </a:solidFill>
                <a:latin typeface="Times New Roman"/>
                <a:ea typeface="Times New Roman"/>
                <a:cs typeface="Times New Roman"/>
                <a:sym typeface="Times New Roman"/>
              </a:rPr>
              <a:t>Joined the Excel sheets “Ranked Measure Data” and “Additional Measure Data”</a:t>
            </a:r>
            <a:endParaRPr sz="2799">
              <a:solidFill>
                <a:schemeClr val="dk1"/>
              </a:solidFill>
              <a:latin typeface="Times New Roman"/>
              <a:ea typeface="Times New Roman"/>
              <a:cs typeface="Times New Roman"/>
              <a:sym typeface="Times New Roman"/>
            </a:endParaRPr>
          </a:p>
          <a:p>
            <a:pPr indent="-406336" lvl="0" marL="457200" rtl="0" algn="l">
              <a:lnSpc>
                <a:spcPct val="150017"/>
              </a:lnSpc>
              <a:spcBef>
                <a:spcPts val="0"/>
              </a:spcBef>
              <a:spcAft>
                <a:spcPts val="0"/>
              </a:spcAft>
              <a:buClr>
                <a:schemeClr val="dk1"/>
              </a:buClr>
              <a:buSzPts val="2799"/>
              <a:buFont typeface="Times New Roman"/>
              <a:buChar char="●"/>
            </a:pPr>
            <a:r>
              <a:rPr lang="en-US" sz="2799">
                <a:solidFill>
                  <a:schemeClr val="dk1"/>
                </a:solidFill>
                <a:latin typeface="Times New Roman"/>
                <a:ea typeface="Times New Roman"/>
                <a:cs typeface="Times New Roman"/>
                <a:sym typeface="Times New Roman"/>
              </a:rPr>
              <a:t>Imputed missing values with the median</a:t>
            </a:r>
            <a:endParaRPr sz="2799">
              <a:solidFill>
                <a:schemeClr val="dk1"/>
              </a:solidFill>
              <a:latin typeface="Times New Roman"/>
              <a:ea typeface="Times New Roman"/>
              <a:cs typeface="Times New Roman"/>
              <a:sym typeface="Times New Roman"/>
            </a:endParaRPr>
          </a:p>
          <a:p>
            <a:pPr indent="-406336" lvl="0" marL="4572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Removed outliers using the Stats module from SciPy library</a:t>
            </a:r>
            <a:endParaRPr sz="2799">
              <a:latin typeface="Times New Roman"/>
              <a:ea typeface="Times New Roman"/>
              <a:cs typeface="Times New Roman"/>
              <a:sym typeface="Times New Roman"/>
            </a:endParaRPr>
          </a:p>
          <a:p>
            <a:pPr indent="0" lvl="0" marL="0" marR="0" rtl="0" algn="l">
              <a:lnSpc>
                <a:spcPct val="150017"/>
              </a:lnSpc>
              <a:spcBef>
                <a:spcPts val="0"/>
              </a:spcBef>
              <a:spcAft>
                <a:spcPts val="0"/>
              </a:spcAft>
              <a:buNone/>
            </a:pPr>
            <a:r>
              <a:t/>
            </a:r>
            <a:endParaRPr sz="2799">
              <a:solidFill>
                <a:schemeClr val="dk1"/>
              </a:solidFill>
              <a:latin typeface="Times New Roman"/>
              <a:ea typeface="Times New Roman"/>
              <a:cs typeface="Times New Roman"/>
              <a:sym typeface="Times New Roman"/>
            </a:endParaRPr>
          </a:p>
        </p:txBody>
      </p:sp>
      <p:sp>
        <p:nvSpPr>
          <p:cNvPr id="134" name="Google Shape;134;g18c3b94882d_7_6"/>
          <p:cNvSpPr txBox="1"/>
          <p:nvPr/>
        </p:nvSpPr>
        <p:spPr>
          <a:xfrm>
            <a:off x="4227591" y="718216"/>
            <a:ext cx="107628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8000" u="none" cap="none" strike="noStrike">
                <a:solidFill>
                  <a:srgbClr val="000000"/>
                </a:solidFill>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p:txBody>
      </p:sp>
      <p:pic>
        <p:nvPicPr>
          <p:cNvPr id="135" name="Google Shape;135;g18c3b94882d_7_6"/>
          <p:cNvPicPr preferRelativeResize="0"/>
          <p:nvPr/>
        </p:nvPicPr>
        <p:blipFill rotWithShape="1">
          <a:blip r:embed="rId3">
            <a:alphaModFix/>
          </a:blip>
          <a:srcRect b="222" l="38079" r="38076" t="25582"/>
          <a:stretch/>
        </p:blipFill>
        <p:spPr>
          <a:xfrm>
            <a:off x="-41800" y="-621900"/>
            <a:ext cx="3365953" cy="12103726"/>
          </a:xfrm>
          <a:prstGeom prst="rect">
            <a:avLst/>
          </a:prstGeom>
          <a:noFill/>
          <a:ln>
            <a:noFill/>
          </a:ln>
        </p:spPr>
      </p:pic>
      <p:pic>
        <p:nvPicPr>
          <p:cNvPr id="136" name="Google Shape;136;g18c3b94882d_7_6"/>
          <p:cNvPicPr preferRelativeResize="0"/>
          <p:nvPr/>
        </p:nvPicPr>
        <p:blipFill>
          <a:blip r:embed="rId4">
            <a:alphaModFix/>
          </a:blip>
          <a:stretch>
            <a:fillRect/>
          </a:stretch>
        </p:blipFill>
        <p:spPr>
          <a:xfrm>
            <a:off x="4114800" y="5829175"/>
            <a:ext cx="12673225" cy="2061100"/>
          </a:xfrm>
          <a:prstGeom prst="rect">
            <a:avLst/>
          </a:prstGeom>
          <a:noFill/>
          <a:ln>
            <a:noFill/>
          </a:ln>
        </p:spPr>
      </p:pic>
      <p:pic>
        <p:nvPicPr>
          <p:cNvPr id="137" name="Google Shape;137;g18c3b94882d_7_6"/>
          <p:cNvPicPr preferRelativeResize="0"/>
          <p:nvPr/>
        </p:nvPicPr>
        <p:blipFill>
          <a:blip r:embed="rId5">
            <a:alphaModFix/>
          </a:blip>
          <a:stretch>
            <a:fillRect/>
          </a:stretch>
        </p:blipFill>
        <p:spPr>
          <a:xfrm>
            <a:off x="4114800" y="8034475"/>
            <a:ext cx="12673225" cy="954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41" name="Shape 141"/>
        <p:cNvGrpSpPr/>
        <p:nvPr/>
      </p:nvGrpSpPr>
      <p:grpSpPr>
        <a:xfrm>
          <a:off x="0" y="0"/>
          <a:ext cx="0" cy="0"/>
          <a:chOff x="0" y="0"/>
          <a:chExt cx="0" cy="0"/>
        </a:xfrm>
      </p:grpSpPr>
      <p:sp>
        <p:nvSpPr>
          <p:cNvPr id="142" name="Google Shape;142;p5"/>
          <p:cNvSpPr txBox="1"/>
          <p:nvPr/>
        </p:nvSpPr>
        <p:spPr>
          <a:xfrm>
            <a:off x="4227591" y="3078480"/>
            <a:ext cx="12448800" cy="3016200"/>
          </a:xfrm>
          <a:prstGeom prst="rect">
            <a:avLst/>
          </a:prstGeom>
          <a:noFill/>
          <a:ln>
            <a:noFill/>
          </a:ln>
        </p:spPr>
        <p:txBody>
          <a:bodyPr anchorCtr="0" anchor="t" bIns="0" lIns="0" spcFirstLastPara="1" rIns="0" wrap="square" tIns="0">
            <a:spAutoFit/>
          </a:bodyPr>
          <a:lstStyle/>
          <a:p>
            <a:pPr indent="-406336" lvl="0" marL="457200" marR="0" rtl="0" algn="l">
              <a:lnSpc>
                <a:spcPct val="150017"/>
              </a:lnSpc>
              <a:spcBef>
                <a:spcPts val="0"/>
              </a:spcBef>
              <a:spcAft>
                <a:spcPts val="0"/>
              </a:spcAft>
              <a:buClr>
                <a:srgbClr val="000000"/>
              </a:buClr>
              <a:buSzPts val="2799"/>
              <a:buFont typeface="Times New Roman"/>
              <a:buChar char="●"/>
            </a:pPr>
            <a:r>
              <a:rPr lang="en-US" sz="2799">
                <a:latin typeface="Times New Roman"/>
                <a:ea typeface="Times New Roman"/>
                <a:cs typeface="Times New Roman"/>
                <a:sym typeface="Times New Roman"/>
              </a:rPr>
              <a:t>Utilized Spearman’s correlation values to evaluate strength of relationships between preventable hospitalization rates and other variables</a:t>
            </a:r>
            <a:endParaRPr sz="2799">
              <a:latin typeface="Times New Roman"/>
              <a:ea typeface="Times New Roman"/>
              <a:cs typeface="Times New Roman"/>
              <a:sym typeface="Times New Roman"/>
            </a:endParaRPr>
          </a:p>
          <a:p>
            <a:pPr indent="-406336" lvl="0" marL="457200" marR="0" rtl="0" algn="l">
              <a:lnSpc>
                <a:spcPct val="150017"/>
              </a:lnSpc>
              <a:spcBef>
                <a:spcPts val="0"/>
              </a:spcBef>
              <a:spcAft>
                <a:spcPts val="0"/>
              </a:spcAft>
              <a:buSzPts val="2799"/>
              <a:buFont typeface="Times New Roman"/>
              <a:buChar char="●"/>
            </a:pPr>
            <a:r>
              <a:rPr lang="en-US" sz="2799">
                <a:latin typeface="Times New Roman"/>
                <a:ea typeface="Times New Roman"/>
                <a:cs typeface="Times New Roman"/>
                <a:sym typeface="Times New Roman"/>
              </a:rPr>
              <a:t>Split dataframe into medical and social features to aid categorization of relationships </a:t>
            </a:r>
            <a:endParaRPr sz="2799">
              <a:latin typeface="Times New Roman"/>
              <a:ea typeface="Times New Roman"/>
              <a:cs typeface="Times New Roman"/>
              <a:sym typeface="Times New Roman"/>
            </a:endParaRPr>
          </a:p>
          <a:p>
            <a:pPr indent="0" lvl="0" marL="457200" marR="0" rtl="0" algn="l">
              <a:lnSpc>
                <a:spcPct val="150017"/>
              </a:lnSpc>
              <a:spcBef>
                <a:spcPts val="0"/>
              </a:spcBef>
              <a:spcAft>
                <a:spcPts val="0"/>
              </a:spcAft>
              <a:buNone/>
            </a:pPr>
            <a:r>
              <a:t/>
            </a:r>
            <a:endParaRPr sz="2799">
              <a:latin typeface="Times New Roman"/>
              <a:ea typeface="Times New Roman"/>
              <a:cs typeface="Times New Roman"/>
              <a:sym typeface="Times New Roman"/>
            </a:endParaRPr>
          </a:p>
        </p:txBody>
      </p:sp>
      <p:sp>
        <p:nvSpPr>
          <p:cNvPr id="143" name="Google Shape;143;p5"/>
          <p:cNvSpPr txBox="1"/>
          <p:nvPr/>
        </p:nvSpPr>
        <p:spPr>
          <a:xfrm>
            <a:off x="4227591" y="718216"/>
            <a:ext cx="127242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i="0" lang="en-US" sz="8000" u="none" cap="none" strike="noStrike">
                <a:solidFill>
                  <a:srgbClr val="000000"/>
                </a:solidFill>
                <a:latin typeface="Times New Roman"/>
                <a:ea typeface="Times New Roman"/>
                <a:cs typeface="Times New Roman"/>
                <a:sym typeface="Times New Roman"/>
              </a:rPr>
              <a:t>Exploratory Data Analysis</a:t>
            </a:r>
            <a:endParaRPr>
              <a:latin typeface="Times New Roman"/>
              <a:ea typeface="Times New Roman"/>
              <a:cs typeface="Times New Roman"/>
              <a:sym typeface="Times New Roman"/>
            </a:endParaRPr>
          </a:p>
        </p:txBody>
      </p:sp>
      <p:pic>
        <p:nvPicPr>
          <p:cNvPr id="144" name="Google Shape;144;p5"/>
          <p:cNvPicPr preferRelativeResize="0"/>
          <p:nvPr/>
        </p:nvPicPr>
        <p:blipFill rotWithShape="1">
          <a:blip r:embed="rId3">
            <a:alphaModFix/>
          </a:blip>
          <a:srcRect b="222" l="38079" r="38076" t="25582"/>
          <a:stretch/>
        </p:blipFill>
        <p:spPr>
          <a:xfrm>
            <a:off x="0" y="-521450"/>
            <a:ext cx="3365953" cy="1152377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48" name="Shape 148"/>
        <p:cNvGrpSpPr/>
        <p:nvPr/>
      </p:nvGrpSpPr>
      <p:grpSpPr>
        <a:xfrm>
          <a:off x="0" y="0"/>
          <a:ext cx="0" cy="0"/>
          <a:chOff x="0" y="0"/>
          <a:chExt cx="0" cy="0"/>
        </a:xfrm>
      </p:grpSpPr>
      <p:pic>
        <p:nvPicPr>
          <p:cNvPr id="149" name="Google Shape;149;p6"/>
          <p:cNvPicPr preferRelativeResize="0"/>
          <p:nvPr/>
        </p:nvPicPr>
        <p:blipFill rotWithShape="1">
          <a:blip r:embed="rId3">
            <a:alphaModFix/>
          </a:blip>
          <a:srcRect b="60640" l="0" r="0" t="0"/>
          <a:stretch/>
        </p:blipFill>
        <p:spPr>
          <a:xfrm>
            <a:off x="0" y="1916237"/>
            <a:ext cx="18288000" cy="64545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53" name="Shape 153"/>
        <p:cNvGrpSpPr/>
        <p:nvPr/>
      </p:nvGrpSpPr>
      <p:grpSpPr>
        <a:xfrm>
          <a:off x="0" y="0"/>
          <a:ext cx="0" cy="0"/>
          <a:chOff x="0" y="0"/>
          <a:chExt cx="0" cy="0"/>
        </a:xfrm>
      </p:grpSpPr>
      <p:pic>
        <p:nvPicPr>
          <p:cNvPr id="154" name="Google Shape;154;g18c3b94882d_3_19"/>
          <p:cNvPicPr preferRelativeResize="0"/>
          <p:nvPr/>
        </p:nvPicPr>
        <p:blipFill rotWithShape="1">
          <a:blip r:embed="rId3">
            <a:alphaModFix/>
          </a:blip>
          <a:srcRect b="11998" l="0" r="0" t="5028"/>
          <a:stretch/>
        </p:blipFill>
        <p:spPr>
          <a:xfrm>
            <a:off x="3299550" y="0"/>
            <a:ext cx="11688893" cy="102870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0AE"/>
        </a:solidFill>
      </p:bgPr>
    </p:bg>
    <p:spTree>
      <p:nvGrpSpPr>
        <p:cNvPr id="158" name="Shape 158"/>
        <p:cNvGrpSpPr/>
        <p:nvPr/>
      </p:nvGrpSpPr>
      <p:grpSpPr>
        <a:xfrm>
          <a:off x="0" y="0"/>
          <a:ext cx="0" cy="0"/>
          <a:chOff x="0" y="0"/>
          <a:chExt cx="0" cy="0"/>
        </a:xfrm>
      </p:grpSpPr>
      <p:pic>
        <p:nvPicPr>
          <p:cNvPr id="159" name="Google Shape;159;g18c3b94882d_3_0"/>
          <p:cNvPicPr preferRelativeResize="0"/>
          <p:nvPr/>
        </p:nvPicPr>
        <p:blipFill>
          <a:blip r:embed="rId3">
            <a:alphaModFix/>
          </a:blip>
          <a:stretch>
            <a:fillRect/>
          </a:stretch>
        </p:blipFill>
        <p:spPr>
          <a:xfrm>
            <a:off x="0" y="289025"/>
            <a:ext cx="10615798" cy="9869394"/>
          </a:xfrm>
          <a:prstGeom prst="rect">
            <a:avLst/>
          </a:prstGeom>
          <a:noFill/>
          <a:ln>
            <a:noFill/>
          </a:ln>
        </p:spPr>
      </p:pic>
      <p:pic>
        <p:nvPicPr>
          <p:cNvPr id="160" name="Google Shape;160;g18c3b94882d_3_0"/>
          <p:cNvPicPr preferRelativeResize="0"/>
          <p:nvPr/>
        </p:nvPicPr>
        <p:blipFill rotWithShape="1">
          <a:blip r:embed="rId3">
            <a:alphaModFix/>
          </a:blip>
          <a:srcRect b="92819" l="46424" r="49218" t="2574"/>
          <a:stretch/>
        </p:blipFill>
        <p:spPr>
          <a:xfrm>
            <a:off x="15136550" y="4295900"/>
            <a:ext cx="2965750" cy="1688548"/>
          </a:xfrm>
          <a:prstGeom prst="rect">
            <a:avLst/>
          </a:prstGeom>
          <a:noFill/>
          <a:ln>
            <a:noFill/>
          </a:ln>
        </p:spPr>
      </p:pic>
      <p:sp>
        <p:nvSpPr>
          <p:cNvPr id="161" name="Google Shape;161;g18c3b94882d_3_0"/>
          <p:cNvSpPr txBox="1"/>
          <p:nvPr/>
        </p:nvSpPr>
        <p:spPr>
          <a:xfrm>
            <a:off x="10787100" y="4176175"/>
            <a:ext cx="450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Premature age adjusted death rate</a:t>
            </a:r>
            <a:endParaRPr sz="2400">
              <a:latin typeface="Times New Roman"/>
              <a:ea typeface="Times New Roman"/>
              <a:cs typeface="Times New Roman"/>
              <a:sym typeface="Times New Roman"/>
            </a:endParaRPr>
          </a:p>
        </p:txBody>
      </p:sp>
      <p:sp>
        <p:nvSpPr>
          <p:cNvPr id="162" name="Google Shape;162;g18c3b94882d_3_0"/>
          <p:cNvSpPr txBox="1"/>
          <p:nvPr/>
        </p:nvSpPr>
        <p:spPr>
          <a:xfrm>
            <a:off x="12158700" y="4652575"/>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 adults with diabetes</a:t>
            </a:r>
            <a:endParaRPr sz="2400">
              <a:latin typeface="Times New Roman"/>
              <a:ea typeface="Times New Roman"/>
              <a:cs typeface="Times New Roman"/>
              <a:sym typeface="Times New Roman"/>
            </a:endParaRPr>
          </a:p>
        </p:txBody>
      </p:sp>
      <p:sp>
        <p:nvSpPr>
          <p:cNvPr id="163" name="Google Shape;163;g18c3b94882d_3_0"/>
          <p:cNvSpPr txBox="1"/>
          <p:nvPr/>
        </p:nvSpPr>
        <p:spPr>
          <a:xfrm>
            <a:off x="12387300" y="5105400"/>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 fair or poor health</a:t>
            </a:r>
            <a:endParaRPr sz="2400">
              <a:latin typeface="Times New Roman"/>
              <a:ea typeface="Times New Roman"/>
              <a:cs typeface="Times New Roman"/>
              <a:sym typeface="Times New Roman"/>
            </a:endParaRPr>
          </a:p>
        </p:txBody>
      </p:sp>
      <p:sp>
        <p:nvSpPr>
          <p:cNvPr id="164" name="Google Shape;164;g18c3b94882d_3_0"/>
          <p:cNvSpPr txBox="1"/>
          <p:nvPr/>
        </p:nvSpPr>
        <p:spPr>
          <a:xfrm>
            <a:off x="12311100" y="5558225"/>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 physically inactive      </a:t>
            </a:r>
            <a:endParaRPr sz="2400">
              <a:latin typeface="Times New Roman"/>
              <a:ea typeface="Times New Roman"/>
              <a:cs typeface="Times New Roman"/>
              <a:sym typeface="Times New Roman"/>
            </a:endParaRPr>
          </a:p>
        </p:txBody>
      </p:sp>
      <p:sp>
        <p:nvSpPr>
          <p:cNvPr id="165" name="Google Shape;165;g18c3b94882d_3_0"/>
          <p:cNvSpPr txBox="1"/>
          <p:nvPr/>
        </p:nvSpPr>
        <p:spPr>
          <a:xfrm>
            <a:off x="16295575" y="4294950"/>
            <a:ext cx="1113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66" name="Google Shape;166;g18c3b94882d_3_0"/>
          <p:cNvSpPr txBox="1"/>
          <p:nvPr/>
        </p:nvSpPr>
        <p:spPr>
          <a:xfrm>
            <a:off x="16295575" y="4675950"/>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67" name="Google Shape;167;g18c3b94882d_3_0"/>
          <p:cNvSpPr txBox="1"/>
          <p:nvPr/>
        </p:nvSpPr>
        <p:spPr>
          <a:xfrm>
            <a:off x="16295575" y="5056950"/>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0.51</a:t>
            </a:r>
            <a:endParaRPr b="1" sz="2400">
              <a:solidFill>
                <a:schemeClr val="lt1"/>
              </a:solidFill>
              <a:latin typeface="Calibri"/>
              <a:ea typeface="Calibri"/>
              <a:cs typeface="Calibri"/>
              <a:sym typeface="Calibri"/>
            </a:endParaRPr>
          </a:p>
        </p:txBody>
      </p:sp>
      <p:sp>
        <p:nvSpPr>
          <p:cNvPr id="168" name="Google Shape;168;g18c3b94882d_3_0"/>
          <p:cNvSpPr txBox="1"/>
          <p:nvPr/>
        </p:nvSpPr>
        <p:spPr>
          <a:xfrm>
            <a:off x="16295575" y="5437950"/>
            <a:ext cx="1157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lt1"/>
                </a:solidFill>
                <a:latin typeface="Calibri"/>
                <a:ea typeface="Calibri"/>
                <a:cs typeface="Calibri"/>
                <a:sym typeface="Calibri"/>
              </a:rPr>
              <a:t>0.50</a:t>
            </a:r>
            <a:endParaRPr b="1"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